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59" r:id="rId7"/>
    <p:sldId id="272" r:id="rId8"/>
    <p:sldId id="277" r:id="rId9"/>
    <p:sldId id="271" r:id="rId10"/>
    <p:sldId id="273" r:id="rId11"/>
    <p:sldId id="276" r:id="rId12"/>
    <p:sldId id="274" r:id="rId13"/>
    <p:sldId id="275" r:id="rId14"/>
    <p:sldId id="262" r:id="rId15"/>
    <p:sldId id="267" r:id="rId16"/>
    <p:sldId id="270" r:id="rId17"/>
  </p:sldIdLst>
  <p:sldSz cx="18288000" cy="10287000"/>
  <p:notesSz cx="6858000" cy="9144000"/>
  <p:embeddedFontLst>
    <p:embeddedFont>
      <p:font typeface="Assistant" pitchFamily="2" charset="-79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Halant Medium" panose="020B0604020202020204" charset="0"/>
      <p:regular r:id="rId24"/>
    </p:embeddedFont>
    <p:embeddedFont>
      <p:font typeface="HK Grotesk Bold" panose="020B0604020202020204" charset="0"/>
      <p:regular r:id="rId25"/>
    </p:embeddedFont>
    <p:embeddedFont>
      <p:font typeface="HK Grotesk Medium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1F7D"/>
    <a:srgbClr val="D9E0E8"/>
    <a:srgbClr val="BF40D0"/>
    <a:srgbClr val="D88AE2"/>
    <a:srgbClr val="F7E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5388" autoAdjust="0"/>
  </p:normalViewPr>
  <p:slideViewPr>
    <p:cSldViewPr>
      <p:cViewPr>
        <p:scale>
          <a:sx n="50" d="100"/>
          <a:sy n="50" d="100"/>
        </p:scale>
        <p:origin x="749" y="50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3000" y="1438283"/>
            <a:ext cx="10110972" cy="54548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509"/>
              </a:lnSpc>
            </a:pPr>
            <a:r>
              <a:rPr lang="en-US" sz="7211" dirty="0">
                <a:solidFill>
                  <a:srgbClr val="000000"/>
                </a:solidFill>
                <a:latin typeface="HK Grotesk Bold"/>
              </a:rPr>
              <a:t>Comparing performance of 3 models to predict wine quality based on physicochemical properties </a:t>
            </a:r>
          </a:p>
        </p:txBody>
      </p:sp>
      <p:sp>
        <p:nvSpPr>
          <p:cNvPr id="3" name="Freeform 3"/>
          <p:cNvSpPr/>
          <p:nvPr/>
        </p:nvSpPr>
        <p:spPr>
          <a:xfrm rot="-5624184">
            <a:off x="12971059" y="-1916399"/>
            <a:ext cx="9054625" cy="8058616"/>
          </a:xfrm>
          <a:custGeom>
            <a:avLst/>
            <a:gdLst/>
            <a:ahLst/>
            <a:cxnLst/>
            <a:rect l="l" t="t" r="r" b="b"/>
            <a:pathLst>
              <a:path w="9054625" h="8058616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017281">
            <a:off x="14554854" y="7061617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50"/>
                </a:lnTo>
                <a:lnTo>
                  <a:pt x="0" y="1716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10567437">
            <a:off x="10138142" y="7103128"/>
            <a:ext cx="3789612" cy="3623816"/>
          </a:xfrm>
          <a:custGeom>
            <a:avLst/>
            <a:gdLst/>
            <a:ahLst/>
            <a:cxnLst/>
            <a:rect l="l" t="t" r="r" b="b"/>
            <a:pathLst>
              <a:path w="3789612" h="3623816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-10094169">
            <a:off x="13735071" y="8100698"/>
            <a:ext cx="6176663" cy="5906434"/>
          </a:xfrm>
          <a:custGeom>
            <a:avLst/>
            <a:gdLst/>
            <a:ahLst/>
            <a:cxnLst/>
            <a:rect l="l" t="t" r="r" b="b"/>
            <a:pathLst>
              <a:path w="6176663" h="5906434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5180957" y="1966031"/>
            <a:ext cx="7467600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98"/>
              </a:lnSpc>
              <a:spcBef>
                <a:spcPct val="0"/>
              </a:spcBef>
            </a:pPr>
            <a:r>
              <a:rPr lang="en-US" sz="4000" b="1" spc="-22" dirty="0">
                <a:solidFill>
                  <a:srgbClr val="731F7D"/>
                </a:solidFill>
                <a:latin typeface="Assistant"/>
              </a:rPr>
              <a:t>Compile &amp;Train using 50 epochs</a:t>
            </a:r>
            <a:endParaRPr lang="en-US" sz="3200" b="1" i="0" dirty="0">
              <a:solidFill>
                <a:srgbClr val="731F7D"/>
              </a:solidFill>
              <a:effectLst/>
              <a:latin typeface="Slack-Lato"/>
            </a:endParaRPr>
          </a:p>
        </p:txBody>
      </p:sp>
      <p:sp>
        <p:nvSpPr>
          <p:cNvPr id="13" name="Freeform 13"/>
          <p:cNvSpPr/>
          <p:nvPr/>
        </p:nvSpPr>
        <p:spPr>
          <a:xfrm rot="9440951">
            <a:off x="-1544956" y="347338"/>
            <a:ext cx="2207918" cy="2092002"/>
          </a:xfrm>
          <a:custGeom>
            <a:avLst/>
            <a:gdLst/>
            <a:ahLst/>
            <a:cxnLst/>
            <a:rect l="l" t="t" r="r" b="b"/>
            <a:pathLst>
              <a:path w="2207918" h="2092002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TextBox 36">
            <a:extLst>
              <a:ext uri="{FF2B5EF4-FFF2-40B4-BE49-F238E27FC236}">
                <a16:creationId xmlns:a16="http://schemas.microsoft.com/office/drawing/2014/main" id="{F18BAC5C-259E-0AA0-104D-EDF9A1A53B42}"/>
              </a:ext>
            </a:extLst>
          </p:cNvPr>
          <p:cNvSpPr txBox="1"/>
          <p:nvPr/>
        </p:nvSpPr>
        <p:spPr>
          <a:xfrm>
            <a:off x="0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Montserrat "/>
              </a:rPr>
              <a:t>Logistic Regression Model</a:t>
            </a:r>
            <a:r>
              <a:rPr lang="en-US" sz="2000" dirty="0">
                <a:solidFill>
                  <a:schemeClr val="tx1"/>
                </a:solidFill>
                <a:latin typeface="Montserrat "/>
              </a:rPr>
              <a:t> </a:t>
            </a:r>
            <a:endParaRPr kumimoji="0" lang="en-US" sz="20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4" name="TextBox 38">
            <a:extLst>
              <a:ext uri="{FF2B5EF4-FFF2-40B4-BE49-F238E27FC236}">
                <a16:creationId xmlns:a16="http://schemas.microsoft.com/office/drawing/2014/main" id="{B16A87A8-8913-02AB-6347-DB28D36C7289}"/>
              </a:ext>
            </a:extLst>
          </p:cNvPr>
          <p:cNvSpPr txBox="1"/>
          <p:nvPr/>
        </p:nvSpPr>
        <p:spPr>
          <a:xfrm>
            <a:off x="3752402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Preprocessing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7" name="TextBox 38">
            <a:extLst>
              <a:ext uri="{FF2B5EF4-FFF2-40B4-BE49-F238E27FC236}">
                <a16:creationId xmlns:a16="http://schemas.microsoft.com/office/drawing/2014/main" id="{57046E76-7184-1C12-7160-04CB4AFC9691}"/>
              </a:ext>
            </a:extLst>
          </p:cNvPr>
          <p:cNvSpPr txBox="1"/>
          <p:nvPr/>
        </p:nvSpPr>
        <p:spPr>
          <a:xfrm>
            <a:off x="3752401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8" name="TextBox 38">
            <a:extLst>
              <a:ext uri="{FF2B5EF4-FFF2-40B4-BE49-F238E27FC236}">
                <a16:creationId xmlns:a16="http://schemas.microsoft.com/office/drawing/2014/main" id="{030662D0-86D5-6045-CB39-6181262423A5}"/>
              </a:ext>
            </a:extLst>
          </p:cNvPr>
          <p:cNvSpPr txBox="1"/>
          <p:nvPr/>
        </p:nvSpPr>
        <p:spPr>
          <a:xfrm>
            <a:off x="3752400" y="778987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9" name="TextBox 36">
            <a:extLst>
              <a:ext uri="{FF2B5EF4-FFF2-40B4-BE49-F238E27FC236}">
                <a16:creationId xmlns:a16="http://schemas.microsoft.com/office/drawing/2014/main" id="{041190B2-768B-3F13-089D-3E94B779D941}"/>
              </a:ext>
            </a:extLst>
          </p:cNvPr>
          <p:cNvSpPr txBox="1"/>
          <p:nvPr/>
        </p:nvSpPr>
        <p:spPr>
          <a:xfrm>
            <a:off x="6173398" y="0"/>
            <a:ext cx="3600000" cy="410369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>
                <a:latin typeface="Montserrat "/>
              </a:rPr>
              <a:t>Neural Networks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0B4411EA-94BF-D66A-D8BB-79A2174AE7E5}"/>
              </a:ext>
            </a:extLst>
          </p:cNvPr>
          <p:cNvSpPr txBox="1"/>
          <p:nvPr/>
        </p:nvSpPr>
        <p:spPr>
          <a:xfrm>
            <a:off x="9925800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NN Structure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1" name="TextBox 38">
            <a:extLst>
              <a:ext uri="{FF2B5EF4-FFF2-40B4-BE49-F238E27FC236}">
                <a16:creationId xmlns:a16="http://schemas.microsoft.com/office/drawing/2014/main" id="{4E8C4A88-4B28-9427-36B4-C7BE41F16422}"/>
              </a:ext>
            </a:extLst>
          </p:cNvPr>
          <p:cNvSpPr txBox="1"/>
          <p:nvPr/>
        </p:nvSpPr>
        <p:spPr>
          <a:xfrm>
            <a:off x="9925799" y="389494"/>
            <a:ext cx="1980000" cy="348813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>
                <a:solidFill>
                  <a:schemeClr val="tx1"/>
                </a:solidFill>
                <a:latin typeface="Montserrat "/>
              </a:rPr>
              <a:t>Compile &amp; Train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2" name="TextBox 38">
            <a:extLst>
              <a:ext uri="{FF2B5EF4-FFF2-40B4-BE49-F238E27FC236}">
                <a16:creationId xmlns:a16="http://schemas.microsoft.com/office/drawing/2014/main" id="{70053E5C-4968-FE2A-995D-C5135A08DE1C}"/>
              </a:ext>
            </a:extLst>
          </p:cNvPr>
          <p:cNvSpPr txBox="1"/>
          <p:nvPr/>
        </p:nvSpPr>
        <p:spPr>
          <a:xfrm>
            <a:off x="9925798" y="778987"/>
            <a:ext cx="1980000" cy="348813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6" name="TextBox 36">
            <a:extLst>
              <a:ext uri="{FF2B5EF4-FFF2-40B4-BE49-F238E27FC236}">
                <a16:creationId xmlns:a16="http://schemas.microsoft.com/office/drawing/2014/main" id="{F92D6024-E920-4171-9DDB-38B713C7C8CF}"/>
              </a:ext>
            </a:extLst>
          </p:cNvPr>
          <p:cNvSpPr txBox="1"/>
          <p:nvPr/>
        </p:nvSpPr>
        <p:spPr>
          <a:xfrm>
            <a:off x="12345598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tserrat "/>
                <a:sym typeface="Helvetica Neue UltraLight"/>
              </a:rPr>
              <a:t>Random Forest Classifier</a:t>
            </a:r>
          </a:p>
        </p:txBody>
      </p:sp>
      <p:sp>
        <p:nvSpPr>
          <p:cNvPr id="17" name="TextBox 38">
            <a:extLst>
              <a:ext uri="{FF2B5EF4-FFF2-40B4-BE49-F238E27FC236}">
                <a16:creationId xmlns:a16="http://schemas.microsoft.com/office/drawing/2014/main" id="{1ED02FE3-FE81-6415-270F-20788581082A}"/>
              </a:ext>
            </a:extLst>
          </p:cNvPr>
          <p:cNvSpPr txBox="1"/>
          <p:nvPr/>
        </p:nvSpPr>
        <p:spPr>
          <a:xfrm>
            <a:off x="16098000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8" name="TextBox 38">
            <a:extLst>
              <a:ext uri="{FF2B5EF4-FFF2-40B4-BE49-F238E27FC236}">
                <a16:creationId xmlns:a16="http://schemas.microsoft.com/office/drawing/2014/main" id="{E5ECBC8E-8666-719E-D557-71E1FF9D0CCC}"/>
              </a:ext>
            </a:extLst>
          </p:cNvPr>
          <p:cNvSpPr txBox="1"/>
          <p:nvPr/>
        </p:nvSpPr>
        <p:spPr>
          <a:xfrm>
            <a:off x="16097999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36ACAEF4-14EF-E232-1726-9B91D048550C}"/>
              </a:ext>
            </a:extLst>
          </p:cNvPr>
          <p:cNvSpPr txBox="1"/>
          <p:nvPr/>
        </p:nvSpPr>
        <p:spPr>
          <a:xfrm>
            <a:off x="7086600" y="5403933"/>
            <a:ext cx="3342302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98"/>
              </a:lnSpc>
              <a:spcBef>
                <a:spcPct val="0"/>
              </a:spcBef>
            </a:pPr>
            <a:r>
              <a:rPr lang="en-US" sz="4000" b="1" spc="-22" dirty="0">
                <a:solidFill>
                  <a:srgbClr val="731F7D"/>
                </a:solidFill>
                <a:latin typeface="Assistant"/>
              </a:rPr>
              <a:t>Performance</a:t>
            </a:r>
            <a:endParaRPr lang="en-US" sz="3200" b="1" i="0" dirty="0">
              <a:solidFill>
                <a:srgbClr val="731F7D"/>
              </a:solidFill>
              <a:effectLst/>
              <a:latin typeface="Slack-Lato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B526200-5FA0-1962-DC24-6F0A40661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5797" y="2630740"/>
            <a:ext cx="13217921" cy="220796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1389F6FE-A192-6EB4-6025-21D8199AC9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6277" y="5837449"/>
            <a:ext cx="13293306" cy="3684811"/>
          </a:xfrm>
          <a:prstGeom prst="rect">
            <a:avLst/>
          </a:prstGeom>
        </p:spPr>
      </p:pic>
      <p:sp>
        <p:nvSpPr>
          <p:cNvPr id="23" name="Freeform 3">
            <a:extLst>
              <a:ext uri="{FF2B5EF4-FFF2-40B4-BE49-F238E27FC236}">
                <a16:creationId xmlns:a16="http://schemas.microsoft.com/office/drawing/2014/main" id="{70F94943-15CF-8AF3-9D0E-2551551F8596}"/>
              </a:ext>
            </a:extLst>
          </p:cNvPr>
          <p:cNvSpPr/>
          <p:nvPr/>
        </p:nvSpPr>
        <p:spPr>
          <a:xfrm rot="16566210">
            <a:off x="-4999146" y="5383264"/>
            <a:ext cx="7336933" cy="6529870"/>
          </a:xfrm>
          <a:custGeom>
            <a:avLst/>
            <a:gdLst/>
            <a:ahLst/>
            <a:cxnLst/>
            <a:rect l="l" t="t" r="r" b="b"/>
            <a:pathLst>
              <a:path w="7336933" h="6529870">
                <a:moveTo>
                  <a:pt x="0" y="0"/>
                </a:moveTo>
                <a:lnTo>
                  <a:pt x="7336932" y="0"/>
                </a:lnTo>
                <a:lnTo>
                  <a:pt x="7336932" y="6529871"/>
                </a:lnTo>
                <a:lnTo>
                  <a:pt x="0" y="65298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67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46123" y="1355511"/>
            <a:ext cx="7995755" cy="7575978"/>
          </a:xfrm>
          <a:custGeom>
            <a:avLst/>
            <a:gdLst/>
            <a:ahLst/>
            <a:cxnLst/>
            <a:rect l="l" t="t" r="r" b="b"/>
            <a:pathLst>
              <a:path w="7995755" h="7575978">
                <a:moveTo>
                  <a:pt x="0" y="0"/>
                </a:moveTo>
                <a:lnTo>
                  <a:pt x="7995754" y="0"/>
                </a:lnTo>
                <a:lnTo>
                  <a:pt x="7995754" y="7575978"/>
                </a:lnTo>
                <a:lnTo>
                  <a:pt x="0" y="757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033790">
            <a:off x="-3142758" y="5113384"/>
            <a:ext cx="7336933" cy="6529870"/>
          </a:xfrm>
          <a:custGeom>
            <a:avLst/>
            <a:gdLst/>
            <a:ahLst/>
            <a:cxnLst/>
            <a:rect l="l" t="t" r="r" b="b"/>
            <a:pathLst>
              <a:path w="7336933" h="6529870">
                <a:moveTo>
                  <a:pt x="0" y="0"/>
                </a:moveTo>
                <a:lnTo>
                  <a:pt x="7336932" y="0"/>
                </a:lnTo>
                <a:lnTo>
                  <a:pt x="7336932" y="6529871"/>
                </a:lnTo>
                <a:lnTo>
                  <a:pt x="0" y="652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861293" y="4620107"/>
            <a:ext cx="10565414" cy="1070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 dirty="0">
                <a:solidFill>
                  <a:srgbClr val="FFFFFF"/>
                </a:solidFill>
                <a:latin typeface="HK Grotesk Bold"/>
              </a:rPr>
              <a:t>Random Forest Classifier</a:t>
            </a:r>
          </a:p>
        </p:txBody>
      </p:sp>
      <p:sp>
        <p:nvSpPr>
          <p:cNvPr id="5" name="Freeform 5"/>
          <p:cNvSpPr/>
          <p:nvPr/>
        </p:nvSpPr>
        <p:spPr>
          <a:xfrm rot="-447366">
            <a:off x="12955621" y="-916530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60"/>
                </a:lnTo>
                <a:lnTo>
                  <a:pt x="0" y="38904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447366">
            <a:off x="17494525" y="9179016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59"/>
                </a:lnTo>
                <a:lnTo>
                  <a:pt x="0" y="38904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24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-10094169">
            <a:off x="13735071" y="8100698"/>
            <a:ext cx="6176663" cy="5906434"/>
          </a:xfrm>
          <a:custGeom>
            <a:avLst/>
            <a:gdLst/>
            <a:ahLst/>
            <a:cxnLst/>
            <a:rect l="l" t="t" r="r" b="b"/>
            <a:pathLst>
              <a:path w="6176663" h="5906434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85801" y="1877711"/>
            <a:ext cx="7467600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98"/>
              </a:lnSpc>
              <a:spcBef>
                <a:spcPct val="0"/>
              </a:spcBef>
            </a:pPr>
            <a:r>
              <a:rPr lang="en-US" sz="4000" b="1" spc="-22" dirty="0">
                <a:solidFill>
                  <a:srgbClr val="731F7D"/>
                </a:solidFill>
                <a:latin typeface="Assistant"/>
              </a:rPr>
              <a:t>Compile &amp;Train using 50 epochs</a:t>
            </a:r>
            <a:endParaRPr lang="en-US" sz="3200" b="1" i="0" dirty="0">
              <a:solidFill>
                <a:srgbClr val="731F7D"/>
              </a:solidFill>
              <a:effectLst/>
              <a:latin typeface="Slack-Lato"/>
            </a:endParaRPr>
          </a:p>
        </p:txBody>
      </p:sp>
      <p:sp>
        <p:nvSpPr>
          <p:cNvPr id="13" name="Freeform 13"/>
          <p:cNvSpPr/>
          <p:nvPr/>
        </p:nvSpPr>
        <p:spPr>
          <a:xfrm rot="9440951">
            <a:off x="16415679" y="2438940"/>
            <a:ext cx="2207918" cy="2092002"/>
          </a:xfrm>
          <a:custGeom>
            <a:avLst/>
            <a:gdLst/>
            <a:ahLst/>
            <a:cxnLst/>
            <a:rect l="l" t="t" r="r" b="b"/>
            <a:pathLst>
              <a:path w="2207918" h="2092002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TextBox 36">
            <a:extLst>
              <a:ext uri="{FF2B5EF4-FFF2-40B4-BE49-F238E27FC236}">
                <a16:creationId xmlns:a16="http://schemas.microsoft.com/office/drawing/2014/main" id="{F18BAC5C-259E-0AA0-104D-EDF9A1A53B42}"/>
              </a:ext>
            </a:extLst>
          </p:cNvPr>
          <p:cNvSpPr txBox="1"/>
          <p:nvPr/>
        </p:nvSpPr>
        <p:spPr>
          <a:xfrm>
            <a:off x="0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Montserrat "/>
              </a:rPr>
              <a:t>Logistic Regression Model</a:t>
            </a:r>
            <a:r>
              <a:rPr lang="en-US" sz="2000" dirty="0">
                <a:solidFill>
                  <a:schemeClr val="tx1"/>
                </a:solidFill>
                <a:latin typeface="Montserrat "/>
              </a:rPr>
              <a:t> </a:t>
            </a:r>
            <a:endParaRPr kumimoji="0" lang="en-US" sz="20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4" name="TextBox 38">
            <a:extLst>
              <a:ext uri="{FF2B5EF4-FFF2-40B4-BE49-F238E27FC236}">
                <a16:creationId xmlns:a16="http://schemas.microsoft.com/office/drawing/2014/main" id="{B16A87A8-8913-02AB-6347-DB28D36C7289}"/>
              </a:ext>
            </a:extLst>
          </p:cNvPr>
          <p:cNvSpPr txBox="1"/>
          <p:nvPr/>
        </p:nvSpPr>
        <p:spPr>
          <a:xfrm>
            <a:off x="3752402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Preprocessing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7" name="TextBox 38">
            <a:extLst>
              <a:ext uri="{FF2B5EF4-FFF2-40B4-BE49-F238E27FC236}">
                <a16:creationId xmlns:a16="http://schemas.microsoft.com/office/drawing/2014/main" id="{57046E76-7184-1C12-7160-04CB4AFC9691}"/>
              </a:ext>
            </a:extLst>
          </p:cNvPr>
          <p:cNvSpPr txBox="1"/>
          <p:nvPr/>
        </p:nvSpPr>
        <p:spPr>
          <a:xfrm>
            <a:off x="3752401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8" name="TextBox 38">
            <a:extLst>
              <a:ext uri="{FF2B5EF4-FFF2-40B4-BE49-F238E27FC236}">
                <a16:creationId xmlns:a16="http://schemas.microsoft.com/office/drawing/2014/main" id="{030662D0-86D5-6045-CB39-6181262423A5}"/>
              </a:ext>
            </a:extLst>
          </p:cNvPr>
          <p:cNvSpPr txBox="1"/>
          <p:nvPr/>
        </p:nvSpPr>
        <p:spPr>
          <a:xfrm>
            <a:off x="3752400" y="778987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9" name="TextBox 36">
            <a:extLst>
              <a:ext uri="{FF2B5EF4-FFF2-40B4-BE49-F238E27FC236}">
                <a16:creationId xmlns:a16="http://schemas.microsoft.com/office/drawing/2014/main" id="{041190B2-768B-3F13-089D-3E94B779D941}"/>
              </a:ext>
            </a:extLst>
          </p:cNvPr>
          <p:cNvSpPr txBox="1"/>
          <p:nvPr/>
        </p:nvSpPr>
        <p:spPr>
          <a:xfrm>
            <a:off x="6173398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Montserrat "/>
              </a:rPr>
              <a:t>Neural Networks</a:t>
            </a:r>
            <a:endParaRPr kumimoji="0" lang="en-US" sz="20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0B4411EA-94BF-D66A-D8BB-79A2174AE7E5}"/>
              </a:ext>
            </a:extLst>
          </p:cNvPr>
          <p:cNvSpPr txBox="1"/>
          <p:nvPr/>
        </p:nvSpPr>
        <p:spPr>
          <a:xfrm>
            <a:off x="9925800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NN Structure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1" name="TextBox 38">
            <a:extLst>
              <a:ext uri="{FF2B5EF4-FFF2-40B4-BE49-F238E27FC236}">
                <a16:creationId xmlns:a16="http://schemas.microsoft.com/office/drawing/2014/main" id="{4E8C4A88-4B28-9427-36B4-C7BE41F16422}"/>
              </a:ext>
            </a:extLst>
          </p:cNvPr>
          <p:cNvSpPr txBox="1"/>
          <p:nvPr/>
        </p:nvSpPr>
        <p:spPr>
          <a:xfrm>
            <a:off x="9925799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Compile &amp; Train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2" name="TextBox 38">
            <a:extLst>
              <a:ext uri="{FF2B5EF4-FFF2-40B4-BE49-F238E27FC236}">
                <a16:creationId xmlns:a16="http://schemas.microsoft.com/office/drawing/2014/main" id="{70053E5C-4968-FE2A-995D-C5135A08DE1C}"/>
              </a:ext>
            </a:extLst>
          </p:cNvPr>
          <p:cNvSpPr txBox="1"/>
          <p:nvPr/>
        </p:nvSpPr>
        <p:spPr>
          <a:xfrm>
            <a:off x="9925798" y="778987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6" name="TextBox 36">
            <a:extLst>
              <a:ext uri="{FF2B5EF4-FFF2-40B4-BE49-F238E27FC236}">
                <a16:creationId xmlns:a16="http://schemas.microsoft.com/office/drawing/2014/main" id="{F92D6024-E920-4171-9DDB-38B713C7C8CF}"/>
              </a:ext>
            </a:extLst>
          </p:cNvPr>
          <p:cNvSpPr txBox="1"/>
          <p:nvPr/>
        </p:nvSpPr>
        <p:spPr>
          <a:xfrm>
            <a:off x="12345598" y="0"/>
            <a:ext cx="3600000" cy="410369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tserrat "/>
                <a:sym typeface="Helvetica Neue UltraLight"/>
              </a:rPr>
              <a:t>Random Forest Classifier</a:t>
            </a:r>
          </a:p>
        </p:txBody>
      </p:sp>
      <p:sp>
        <p:nvSpPr>
          <p:cNvPr id="17" name="TextBox 38">
            <a:extLst>
              <a:ext uri="{FF2B5EF4-FFF2-40B4-BE49-F238E27FC236}">
                <a16:creationId xmlns:a16="http://schemas.microsoft.com/office/drawing/2014/main" id="{1ED02FE3-FE81-6415-270F-20788581082A}"/>
              </a:ext>
            </a:extLst>
          </p:cNvPr>
          <p:cNvSpPr txBox="1"/>
          <p:nvPr/>
        </p:nvSpPr>
        <p:spPr>
          <a:xfrm>
            <a:off x="16098000" y="1"/>
            <a:ext cx="1980000" cy="348813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8" name="TextBox 38">
            <a:extLst>
              <a:ext uri="{FF2B5EF4-FFF2-40B4-BE49-F238E27FC236}">
                <a16:creationId xmlns:a16="http://schemas.microsoft.com/office/drawing/2014/main" id="{E5ECBC8E-8666-719E-D557-71E1FF9D0CCC}"/>
              </a:ext>
            </a:extLst>
          </p:cNvPr>
          <p:cNvSpPr txBox="1"/>
          <p:nvPr/>
        </p:nvSpPr>
        <p:spPr>
          <a:xfrm>
            <a:off x="16097999" y="389494"/>
            <a:ext cx="1980000" cy="348813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36ACAEF4-14EF-E232-1726-9B91D048550C}"/>
              </a:ext>
            </a:extLst>
          </p:cNvPr>
          <p:cNvSpPr txBox="1"/>
          <p:nvPr/>
        </p:nvSpPr>
        <p:spPr>
          <a:xfrm>
            <a:off x="762000" y="5706058"/>
            <a:ext cx="3342302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98"/>
              </a:lnSpc>
              <a:spcBef>
                <a:spcPct val="0"/>
              </a:spcBef>
            </a:pPr>
            <a:r>
              <a:rPr lang="en-US" sz="4000" b="1" spc="-22" dirty="0">
                <a:solidFill>
                  <a:srgbClr val="731F7D"/>
                </a:solidFill>
                <a:latin typeface="Assistant"/>
              </a:rPr>
              <a:t>Performance</a:t>
            </a:r>
            <a:endParaRPr lang="en-US" sz="3200" b="1" i="0" dirty="0">
              <a:solidFill>
                <a:srgbClr val="731F7D"/>
              </a:solidFill>
              <a:effectLst/>
              <a:latin typeface="Slack-Lato"/>
            </a:endParaRPr>
          </a:p>
        </p:txBody>
      </p:sp>
      <p:sp>
        <p:nvSpPr>
          <p:cNvPr id="23" name="Freeform 3">
            <a:extLst>
              <a:ext uri="{FF2B5EF4-FFF2-40B4-BE49-F238E27FC236}">
                <a16:creationId xmlns:a16="http://schemas.microsoft.com/office/drawing/2014/main" id="{70F94943-15CF-8AF3-9D0E-2551551F8596}"/>
              </a:ext>
            </a:extLst>
          </p:cNvPr>
          <p:cNvSpPr/>
          <p:nvPr/>
        </p:nvSpPr>
        <p:spPr>
          <a:xfrm rot="16566210">
            <a:off x="-6619143" y="5700766"/>
            <a:ext cx="7336933" cy="6529870"/>
          </a:xfrm>
          <a:custGeom>
            <a:avLst/>
            <a:gdLst/>
            <a:ahLst/>
            <a:cxnLst/>
            <a:rect l="l" t="t" r="r" b="b"/>
            <a:pathLst>
              <a:path w="7336933" h="6529870">
                <a:moveTo>
                  <a:pt x="0" y="0"/>
                </a:moveTo>
                <a:lnTo>
                  <a:pt x="7336932" y="0"/>
                </a:lnTo>
                <a:lnTo>
                  <a:pt x="7336932" y="6529871"/>
                </a:lnTo>
                <a:lnTo>
                  <a:pt x="0" y="65298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BC69B5AA-334F-0D56-A41F-6E367F3084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2354024"/>
            <a:ext cx="13098673" cy="2941876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4A1AF3FC-C885-821E-E266-78D883D0D3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" y="6252679"/>
            <a:ext cx="9880726" cy="3255334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B1BCF483-A282-05D8-9C8F-CA0C222406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24749" y="5550269"/>
            <a:ext cx="6247506" cy="4530940"/>
          </a:xfrm>
          <a:prstGeom prst="rect">
            <a:avLst/>
          </a:prstGeom>
        </p:spPr>
      </p:pic>
      <p:sp>
        <p:nvSpPr>
          <p:cNvPr id="22" name="Elipse 21">
            <a:extLst>
              <a:ext uri="{FF2B5EF4-FFF2-40B4-BE49-F238E27FC236}">
                <a16:creationId xmlns:a16="http://schemas.microsoft.com/office/drawing/2014/main" id="{1BB605AF-8D21-C074-24F5-6C3ED8D01250}"/>
              </a:ext>
            </a:extLst>
          </p:cNvPr>
          <p:cNvSpPr/>
          <p:nvPr/>
        </p:nvSpPr>
        <p:spPr>
          <a:xfrm>
            <a:off x="16021798" y="8965701"/>
            <a:ext cx="589802" cy="292599"/>
          </a:xfrm>
          <a:prstGeom prst="ellipse">
            <a:avLst/>
          </a:prstGeom>
          <a:noFill/>
          <a:ln>
            <a:solidFill>
              <a:srgbClr val="731F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315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46123" y="1355511"/>
            <a:ext cx="7995755" cy="7575978"/>
          </a:xfrm>
          <a:custGeom>
            <a:avLst/>
            <a:gdLst/>
            <a:ahLst/>
            <a:cxnLst/>
            <a:rect l="l" t="t" r="r" b="b"/>
            <a:pathLst>
              <a:path w="7995755" h="7575978">
                <a:moveTo>
                  <a:pt x="0" y="0"/>
                </a:moveTo>
                <a:lnTo>
                  <a:pt x="7995754" y="0"/>
                </a:lnTo>
                <a:lnTo>
                  <a:pt x="7995754" y="7575978"/>
                </a:lnTo>
                <a:lnTo>
                  <a:pt x="0" y="757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033790">
            <a:off x="-3142758" y="5113384"/>
            <a:ext cx="7336933" cy="6529870"/>
          </a:xfrm>
          <a:custGeom>
            <a:avLst/>
            <a:gdLst/>
            <a:ahLst/>
            <a:cxnLst/>
            <a:rect l="l" t="t" r="r" b="b"/>
            <a:pathLst>
              <a:path w="7336933" h="6529870">
                <a:moveTo>
                  <a:pt x="0" y="0"/>
                </a:moveTo>
                <a:lnTo>
                  <a:pt x="7336932" y="0"/>
                </a:lnTo>
                <a:lnTo>
                  <a:pt x="7336932" y="6529871"/>
                </a:lnTo>
                <a:lnTo>
                  <a:pt x="0" y="652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861293" y="4620107"/>
            <a:ext cx="10565414" cy="1070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 dirty="0">
                <a:solidFill>
                  <a:srgbClr val="FFFFFF"/>
                </a:solidFill>
                <a:latin typeface="HK Grotesk Bold"/>
              </a:rPr>
              <a:t>Conclusions</a:t>
            </a:r>
          </a:p>
        </p:txBody>
      </p:sp>
      <p:sp>
        <p:nvSpPr>
          <p:cNvPr id="5" name="Freeform 5"/>
          <p:cNvSpPr/>
          <p:nvPr/>
        </p:nvSpPr>
        <p:spPr>
          <a:xfrm rot="-447366">
            <a:off x="12955621" y="-916530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60"/>
                </a:lnTo>
                <a:lnTo>
                  <a:pt x="0" y="38904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447366">
            <a:off x="17494525" y="9179016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59"/>
                </a:lnTo>
                <a:lnTo>
                  <a:pt x="0" y="38904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73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7369E2FE-9371-D358-AA4E-950C1A540AD0}"/>
              </a:ext>
            </a:extLst>
          </p:cNvPr>
          <p:cNvSpPr/>
          <p:nvPr/>
        </p:nvSpPr>
        <p:spPr>
          <a:xfrm rot="15975816">
            <a:off x="10304059" y="4827656"/>
            <a:ext cx="9054625" cy="8058616"/>
          </a:xfrm>
          <a:custGeom>
            <a:avLst/>
            <a:gdLst/>
            <a:ahLst/>
            <a:cxnLst/>
            <a:rect l="l" t="t" r="r" b="b"/>
            <a:pathLst>
              <a:path w="9054625" h="8058616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" name="Freeform 2"/>
          <p:cNvSpPr/>
          <p:nvPr/>
        </p:nvSpPr>
        <p:spPr>
          <a:xfrm>
            <a:off x="6846566" y="7171898"/>
            <a:ext cx="2729129" cy="2585849"/>
          </a:xfrm>
          <a:custGeom>
            <a:avLst/>
            <a:gdLst/>
            <a:ahLst/>
            <a:cxnLst/>
            <a:rect l="l" t="t" r="r" b="b"/>
            <a:pathLst>
              <a:path w="2729129" h="2585849">
                <a:moveTo>
                  <a:pt x="0" y="0"/>
                </a:moveTo>
                <a:lnTo>
                  <a:pt x="2729129" y="0"/>
                </a:lnTo>
                <a:lnTo>
                  <a:pt x="2729129" y="2585849"/>
                </a:lnTo>
                <a:lnTo>
                  <a:pt x="0" y="25858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914400" y="419100"/>
            <a:ext cx="5307614" cy="1070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 dirty="0">
                <a:solidFill>
                  <a:srgbClr val="FFFFFF"/>
                </a:solidFill>
                <a:latin typeface="HK Grotesk Bold"/>
              </a:rPr>
              <a:t>Conclusions</a:t>
            </a:r>
          </a:p>
        </p:txBody>
      </p:sp>
      <p:sp>
        <p:nvSpPr>
          <p:cNvPr id="5" name="Freeform 5"/>
          <p:cNvSpPr/>
          <p:nvPr/>
        </p:nvSpPr>
        <p:spPr>
          <a:xfrm rot="-447366">
            <a:off x="7083089" y="303005"/>
            <a:ext cx="1517793" cy="1451390"/>
          </a:xfrm>
          <a:custGeom>
            <a:avLst/>
            <a:gdLst/>
            <a:ahLst/>
            <a:cxnLst/>
            <a:rect l="l" t="t" r="r" b="b"/>
            <a:pathLst>
              <a:path w="1517793" h="1451390">
                <a:moveTo>
                  <a:pt x="0" y="0"/>
                </a:moveTo>
                <a:lnTo>
                  <a:pt x="1517794" y="0"/>
                </a:lnTo>
                <a:lnTo>
                  <a:pt x="1517794" y="1451390"/>
                </a:lnTo>
                <a:lnTo>
                  <a:pt x="0" y="14513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70560" y="2476500"/>
            <a:ext cx="17602200" cy="4386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The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random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forest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classifier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was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the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model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with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highest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balanced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accuracy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score.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Using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this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model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it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was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possible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to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predict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n-US" sz="3600" spc="-23" dirty="0">
                <a:solidFill>
                  <a:srgbClr val="FFFFFF"/>
                </a:solidFill>
                <a:latin typeface="Assistant"/>
              </a:rPr>
              <a:t>wine quality based on physicochemical features in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80%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of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the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cases.</a:t>
            </a:r>
          </a:p>
          <a:p>
            <a:pPr marL="342900" lvl="1" indent="-342900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s-MX" sz="3600" spc="-23" dirty="0">
              <a:solidFill>
                <a:srgbClr val="FFFFFF"/>
              </a:solidFill>
              <a:latin typeface="Assistant"/>
            </a:endParaRPr>
          </a:p>
          <a:p>
            <a:pPr marL="342900" lvl="1" indent="-342900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Increasing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the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number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of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neurons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,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the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amount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of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hidden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layers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and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trying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different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activation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functions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had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an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impact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of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only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2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to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3%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increase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in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accuracy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. After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doing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so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accuracy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increased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from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77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to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80%.</a:t>
            </a:r>
          </a:p>
          <a:p>
            <a:pPr marL="342900" lvl="1" indent="-342900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s-MX" sz="3600" spc="-23" dirty="0">
              <a:solidFill>
                <a:srgbClr val="FFFFFF"/>
              </a:solidFill>
              <a:latin typeface="Assistant"/>
            </a:endParaRPr>
          </a:p>
          <a:p>
            <a:pPr marL="342900" lvl="1" indent="-342900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The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regression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model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was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the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one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with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lowest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balanced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</a:t>
            </a:r>
            <a:r>
              <a:rPr lang="es-MX" sz="3600" spc="-23" dirty="0" err="1">
                <a:solidFill>
                  <a:srgbClr val="FFFFFF"/>
                </a:solidFill>
                <a:latin typeface="Assistant"/>
              </a:rPr>
              <a:t>accuracy</a:t>
            </a:r>
            <a:r>
              <a:rPr lang="es-MX" sz="3600" spc="-23" dirty="0">
                <a:solidFill>
                  <a:srgbClr val="FFFFFF"/>
                </a:solidFill>
                <a:latin typeface="Assistant"/>
              </a:rPr>
              <a:t> score: 75%</a:t>
            </a:r>
            <a:r>
              <a:rPr lang="en-US" sz="3600" spc="-23" dirty="0">
                <a:solidFill>
                  <a:srgbClr val="FFFFFF"/>
                </a:solidFill>
                <a:latin typeface="Assistant"/>
              </a:rPr>
              <a:t>.</a:t>
            </a:r>
            <a:endParaRPr lang="es-MX" sz="3600" spc="-23" dirty="0">
              <a:solidFill>
                <a:srgbClr val="FFFFFF"/>
              </a:solidFill>
              <a:latin typeface="Assistant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4000" spc="-24" dirty="0">
              <a:solidFill>
                <a:srgbClr val="FFFFFF"/>
              </a:solidFill>
              <a:latin typeface="Assistan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088749">
            <a:off x="15238549" y="7531796"/>
            <a:ext cx="2440941" cy="2312792"/>
          </a:xfrm>
          <a:custGeom>
            <a:avLst/>
            <a:gdLst/>
            <a:ahLst/>
            <a:cxnLst/>
            <a:rect l="l" t="t" r="r" b="b"/>
            <a:pathLst>
              <a:path w="2440941" h="2312792">
                <a:moveTo>
                  <a:pt x="0" y="0"/>
                </a:moveTo>
                <a:lnTo>
                  <a:pt x="2440941" y="0"/>
                </a:lnTo>
                <a:lnTo>
                  <a:pt x="2440941" y="2312792"/>
                </a:lnTo>
                <a:lnTo>
                  <a:pt x="0" y="2312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313119">
            <a:off x="15292023" y="-2054475"/>
            <a:ext cx="5583018" cy="5338761"/>
          </a:xfrm>
          <a:custGeom>
            <a:avLst/>
            <a:gdLst/>
            <a:ahLst/>
            <a:cxnLst/>
            <a:rect l="l" t="t" r="r" b="b"/>
            <a:pathLst>
              <a:path w="5583018" h="5338761">
                <a:moveTo>
                  <a:pt x="0" y="0"/>
                </a:moveTo>
                <a:lnTo>
                  <a:pt x="5583018" y="0"/>
                </a:lnTo>
                <a:lnTo>
                  <a:pt x="5583018" y="5338761"/>
                </a:lnTo>
                <a:lnTo>
                  <a:pt x="0" y="533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1705580">
            <a:off x="-2362671" y="6401890"/>
            <a:ext cx="7824542" cy="6963843"/>
          </a:xfrm>
          <a:custGeom>
            <a:avLst/>
            <a:gdLst/>
            <a:ahLst/>
            <a:cxnLst/>
            <a:rect l="l" t="t" r="r" b="b"/>
            <a:pathLst>
              <a:path w="7824542" h="6963843">
                <a:moveTo>
                  <a:pt x="0" y="0"/>
                </a:moveTo>
                <a:lnTo>
                  <a:pt x="7824542" y="0"/>
                </a:lnTo>
                <a:lnTo>
                  <a:pt x="7824542" y="6963843"/>
                </a:lnTo>
                <a:lnTo>
                  <a:pt x="0" y="69638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6959566">
            <a:off x="-761750" y="-586894"/>
            <a:ext cx="2895099" cy="2768439"/>
          </a:xfrm>
          <a:custGeom>
            <a:avLst/>
            <a:gdLst/>
            <a:ahLst/>
            <a:cxnLst/>
            <a:rect l="l" t="t" r="r" b="b"/>
            <a:pathLst>
              <a:path w="2895099" h="2768439">
                <a:moveTo>
                  <a:pt x="0" y="0"/>
                </a:moveTo>
                <a:lnTo>
                  <a:pt x="2895100" y="0"/>
                </a:lnTo>
                <a:lnTo>
                  <a:pt x="2895100" y="2768439"/>
                </a:lnTo>
                <a:lnTo>
                  <a:pt x="0" y="27684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803167" y="190500"/>
            <a:ext cx="5307614" cy="1070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 dirty="0">
                <a:solidFill>
                  <a:srgbClr val="731F7D"/>
                </a:solidFill>
                <a:latin typeface="HK Grotesk Bold"/>
              </a:rPr>
              <a:t>Next Steps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4467" y="2340259"/>
            <a:ext cx="18083533" cy="47477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spc="-24" dirty="0">
                <a:solidFill>
                  <a:srgbClr val="000000"/>
                </a:solidFill>
                <a:latin typeface="Assistant"/>
              </a:rPr>
              <a:t>"Free Sulfur Dioxide" and "Total Sulfur Dioxide" have relatively low contributions across the principal components. Removing these and re-running the models could provide insights into how these features impact accuracy.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spc="-24" dirty="0">
                <a:solidFill>
                  <a:srgbClr val="000000"/>
                </a:solidFill>
                <a:latin typeface="Assistant"/>
              </a:rPr>
              <a:t>PCA components was assessed, and it was possible to observe that both parameters were not considered significantly in any of the principal components.</a:t>
            </a:r>
          </a:p>
          <a:p>
            <a:pPr lvl="1">
              <a:lnSpc>
                <a:spcPct val="150000"/>
              </a:lnSpc>
            </a:pPr>
            <a:endParaRPr lang="en-US" sz="2400" spc="-24" dirty="0">
              <a:solidFill>
                <a:srgbClr val="000000"/>
              </a:solidFill>
              <a:latin typeface="Assistan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-24" dirty="0">
                <a:solidFill>
                  <a:srgbClr val="000000"/>
                </a:solidFill>
                <a:latin typeface="Assistant"/>
              </a:rPr>
              <a:t>Assess Z score per parameter, remove outliers using that methodology. Re-run models after doing so to measure the impact in accuracy.</a:t>
            </a:r>
          </a:p>
          <a:p>
            <a:pPr>
              <a:lnSpc>
                <a:spcPct val="150000"/>
              </a:lnSpc>
            </a:pPr>
            <a:endParaRPr lang="en-US" sz="2400" spc="-24" dirty="0">
              <a:solidFill>
                <a:srgbClr val="000000"/>
              </a:solidFill>
              <a:latin typeface="Assistan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-24" dirty="0">
                <a:solidFill>
                  <a:srgbClr val="000000"/>
                </a:solidFill>
                <a:latin typeface="Assistant"/>
              </a:rPr>
              <a:t>Future work could involve hyperparameter tuning and experimenting with other classification algorithms to further improve the model's performance.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2400" spc="-24" dirty="0">
              <a:solidFill>
                <a:srgbClr val="000000"/>
              </a:solidFill>
              <a:latin typeface="Assistan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494633">
            <a:off x="7828277" y="9031944"/>
            <a:ext cx="2604581" cy="2467841"/>
          </a:xfrm>
          <a:custGeom>
            <a:avLst/>
            <a:gdLst/>
            <a:ahLst/>
            <a:cxnLst/>
            <a:rect l="l" t="t" r="r" b="b"/>
            <a:pathLst>
              <a:path w="2604581" h="2467841">
                <a:moveTo>
                  <a:pt x="0" y="0"/>
                </a:moveTo>
                <a:lnTo>
                  <a:pt x="2604581" y="0"/>
                </a:lnTo>
                <a:lnTo>
                  <a:pt x="2604581" y="2467841"/>
                </a:lnTo>
                <a:lnTo>
                  <a:pt x="0" y="24678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9088749">
            <a:off x="1631143" y="-2578373"/>
            <a:ext cx="3903561" cy="3698625"/>
          </a:xfrm>
          <a:custGeom>
            <a:avLst/>
            <a:gdLst/>
            <a:ahLst/>
            <a:cxnLst/>
            <a:rect l="l" t="t" r="r" b="b"/>
            <a:pathLst>
              <a:path w="3903561" h="3698625">
                <a:moveTo>
                  <a:pt x="0" y="0"/>
                </a:moveTo>
                <a:lnTo>
                  <a:pt x="3903562" y="0"/>
                </a:lnTo>
                <a:lnTo>
                  <a:pt x="3903562" y="3698625"/>
                </a:lnTo>
                <a:lnTo>
                  <a:pt x="0" y="369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313119">
            <a:off x="-3109196" y="4175850"/>
            <a:ext cx="8275792" cy="7913726"/>
          </a:xfrm>
          <a:custGeom>
            <a:avLst/>
            <a:gdLst/>
            <a:ahLst/>
            <a:cxnLst/>
            <a:rect l="l" t="t" r="r" b="b"/>
            <a:pathLst>
              <a:path w="8275792" h="7913726">
                <a:moveTo>
                  <a:pt x="0" y="0"/>
                </a:moveTo>
                <a:lnTo>
                  <a:pt x="8275792" y="0"/>
                </a:lnTo>
                <a:lnTo>
                  <a:pt x="8275792" y="7913726"/>
                </a:lnTo>
                <a:lnTo>
                  <a:pt x="0" y="79137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965189">
            <a:off x="11239029" y="-3141539"/>
            <a:ext cx="7824542" cy="6963843"/>
          </a:xfrm>
          <a:custGeom>
            <a:avLst/>
            <a:gdLst/>
            <a:ahLst/>
            <a:cxnLst/>
            <a:rect l="l" t="t" r="r" b="b"/>
            <a:pathLst>
              <a:path w="7824542" h="6963843">
                <a:moveTo>
                  <a:pt x="0" y="0"/>
                </a:moveTo>
                <a:lnTo>
                  <a:pt x="7824542" y="0"/>
                </a:lnTo>
                <a:lnTo>
                  <a:pt x="7824542" y="6963842"/>
                </a:lnTo>
                <a:lnTo>
                  <a:pt x="0" y="69638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1207755">
            <a:off x="13218087" y="5225672"/>
            <a:ext cx="6135171" cy="7102948"/>
          </a:xfrm>
          <a:custGeom>
            <a:avLst/>
            <a:gdLst/>
            <a:ahLst/>
            <a:cxnLst/>
            <a:rect l="l" t="t" r="r" b="b"/>
            <a:pathLst>
              <a:path w="6135171" h="7102948">
                <a:moveTo>
                  <a:pt x="0" y="0"/>
                </a:moveTo>
                <a:lnTo>
                  <a:pt x="6135171" y="0"/>
                </a:lnTo>
                <a:lnTo>
                  <a:pt x="6135171" y="7102948"/>
                </a:lnTo>
                <a:lnTo>
                  <a:pt x="0" y="71029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3689150" y="4764758"/>
            <a:ext cx="10909700" cy="2359942"/>
            <a:chOff x="0" y="431756"/>
            <a:chExt cx="14546267" cy="3146590"/>
          </a:xfrm>
        </p:grpSpPr>
        <p:sp>
          <p:nvSpPr>
            <p:cNvPr id="8" name="TextBox 8"/>
            <p:cNvSpPr txBox="1"/>
            <p:nvPr/>
          </p:nvSpPr>
          <p:spPr>
            <a:xfrm>
              <a:off x="0" y="431756"/>
              <a:ext cx="14546267" cy="1333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82"/>
                </a:lnSpc>
              </a:pPr>
              <a:r>
                <a:rPr lang="en-US" sz="11500" dirty="0">
                  <a:solidFill>
                    <a:srgbClr val="FFFFFF"/>
                  </a:solidFill>
                  <a:latin typeface="HK Grotesk Medium"/>
                </a:rPr>
                <a:t>Thank You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627321" y="2774707"/>
              <a:ext cx="11291623" cy="8036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</a:pPr>
              <a:endParaRPr lang="en-US" sz="3600" dirty="0">
                <a:solidFill>
                  <a:srgbClr val="FFFFFF"/>
                </a:solidFill>
                <a:latin typeface="Halant Medium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98824">
            <a:off x="12555249" y="4939834"/>
            <a:ext cx="6575294" cy="7268784"/>
          </a:xfrm>
          <a:custGeom>
            <a:avLst/>
            <a:gdLst/>
            <a:ahLst/>
            <a:cxnLst/>
            <a:rect l="l" t="t" r="r" b="b"/>
            <a:pathLst>
              <a:path w="6575294" h="7268784">
                <a:moveTo>
                  <a:pt x="0" y="0"/>
                </a:moveTo>
                <a:lnTo>
                  <a:pt x="6575295" y="0"/>
                </a:lnTo>
                <a:lnTo>
                  <a:pt x="6575295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81" b="-11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715964">
            <a:off x="8597713" y="7771526"/>
            <a:ext cx="1844500" cy="1747664"/>
          </a:xfrm>
          <a:custGeom>
            <a:avLst/>
            <a:gdLst/>
            <a:ahLst/>
            <a:cxnLst/>
            <a:rect l="l" t="t" r="r" b="b"/>
            <a:pathLst>
              <a:path w="1844500" h="1747664">
                <a:moveTo>
                  <a:pt x="0" y="0"/>
                </a:moveTo>
                <a:lnTo>
                  <a:pt x="1844500" y="0"/>
                </a:lnTo>
                <a:lnTo>
                  <a:pt x="1844500" y="1747664"/>
                </a:lnTo>
                <a:lnTo>
                  <a:pt x="0" y="1747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3378125">
            <a:off x="12070219" y="-1362141"/>
            <a:ext cx="4943405" cy="5723190"/>
          </a:xfrm>
          <a:custGeom>
            <a:avLst/>
            <a:gdLst/>
            <a:ahLst/>
            <a:cxnLst/>
            <a:rect l="l" t="t" r="r" b="b"/>
            <a:pathLst>
              <a:path w="4943405" h="5723190">
                <a:moveTo>
                  <a:pt x="0" y="0"/>
                </a:moveTo>
                <a:lnTo>
                  <a:pt x="4943405" y="0"/>
                </a:lnTo>
                <a:lnTo>
                  <a:pt x="4943405" y="5723190"/>
                </a:lnTo>
                <a:lnTo>
                  <a:pt x="0" y="572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772099" y="0"/>
            <a:ext cx="3848100" cy="10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115"/>
              </a:lnSpc>
              <a:spcBef>
                <a:spcPct val="0"/>
              </a:spcBef>
            </a:pPr>
            <a:r>
              <a:rPr lang="en-US" sz="6877" dirty="0">
                <a:solidFill>
                  <a:srgbClr val="FFFFFF">
                    <a:alpha val="60000"/>
                  </a:srgbClr>
                </a:solidFill>
                <a:latin typeface="HK Grotesk Bold"/>
              </a:rPr>
              <a:t>Content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7427F14-A2E3-EA8D-FD6C-8E5DBCBC6ED6}"/>
              </a:ext>
            </a:extLst>
          </p:cNvPr>
          <p:cNvSpPr txBox="1"/>
          <p:nvPr/>
        </p:nvSpPr>
        <p:spPr>
          <a:xfrm>
            <a:off x="874700" y="1043427"/>
            <a:ext cx="8934485" cy="8957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ts val="2600"/>
            </a:pP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Introduction</a:t>
            </a:r>
            <a:endParaRPr lang="es-MX" sz="3200" dirty="0">
              <a:solidFill>
                <a:srgbClr val="FFFFFF"/>
              </a:solidFill>
              <a:latin typeface="HK Grotesk Bold"/>
            </a:endParaRPr>
          </a:p>
          <a:p>
            <a:pPr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ts val="2600"/>
            </a:pP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457200" indent="-45720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Logistic</a:t>
            </a:r>
            <a:r>
              <a:rPr lang="es-MX" sz="3200" dirty="0">
                <a:solidFill>
                  <a:srgbClr val="FFFFFF"/>
                </a:solidFill>
                <a:latin typeface="HK Grotesk Bold"/>
              </a:rPr>
              <a:t> </a:t>
            </a: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regression</a:t>
            </a:r>
            <a:r>
              <a:rPr lang="es-MX" sz="3200" dirty="0">
                <a:solidFill>
                  <a:srgbClr val="FFFFFF"/>
                </a:solidFill>
                <a:latin typeface="HK Grotesk Bold"/>
              </a:rPr>
              <a:t> </a:t>
            </a: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model</a:t>
            </a: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914400" lvl="1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Preprocessing</a:t>
            </a: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914400" indent="-4572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>
                <a:solidFill>
                  <a:srgbClr val="FFFFFF"/>
                </a:solidFill>
                <a:latin typeface="HK Grotesk Bold"/>
              </a:rPr>
              <a:t>Training</a:t>
            </a: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914400" indent="-4572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Evaluation</a:t>
            </a:r>
            <a:endParaRPr lang="es-MX" sz="3200" dirty="0">
              <a:solidFill>
                <a:srgbClr val="FFFFFF"/>
              </a:solidFill>
              <a:latin typeface="HK Grotesk Bold"/>
            </a:endParaRPr>
          </a:p>
          <a:p>
            <a:pPr marL="685800" indent="-2286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457200" indent="-45720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>
                <a:solidFill>
                  <a:srgbClr val="FFFFFF"/>
                </a:solidFill>
                <a:latin typeface="HK Grotesk Bold"/>
              </a:rPr>
              <a:t>Neural </a:t>
            </a: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networks</a:t>
            </a: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914400" indent="-4572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>
                <a:solidFill>
                  <a:srgbClr val="FFFFFF"/>
                </a:solidFill>
                <a:latin typeface="HK Grotesk Bold"/>
              </a:rPr>
              <a:t>Neural </a:t>
            </a: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network</a:t>
            </a:r>
            <a:r>
              <a:rPr lang="es-MX" sz="3200" dirty="0">
                <a:solidFill>
                  <a:srgbClr val="FFFFFF"/>
                </a:solidFill>
                <a:latin typeface="HK Grotesk Bold"/>
              </a:rPr>
              <a:t> </a:t>
            </a: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structure</a:t>
            </a: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914400" indent="-4572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>
                <a:solidFill>
                  <a:srgbClr val="FFFFFF"/>
                </a:solidFill>
                <a:latin typeface="HK Grotesk Bold"/>
              </a:rPr>
              <a:t>Compile and </a:t>
            </a: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train</a:t>
            </a: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914400" indent="-4572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Evaluation</a:t>
            </a:r>
            <a:endParaRPr lang="es-MX" sz="3200" dirty="0">
              <a:solidFill>
                <a:srgbClr val="FFFFFF"/>
              </a:solidFill>
              <a:latin typeface="HK Grotesk Bold"/>
            </a:endParaRPr>
          </a:p>
          <a:p>
            <a:pPr marL="685800" indent="-2286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457200" indent="-45720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Random</a:t>
            </a:r>
            <a:r>
              <a:rPr lang="es-MX" sz="3200" dirty="0">
                <a:solidFill>
                  <a:srgbClr val="FFFFFF"/>
                </a:solidFill>
                <a:latin typeface="HK Grotesk Bold"/>
              </a:rPr>
              <a:t> Forest </a:t>
            </a: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Classifier</a:t>
            </a: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914400" indent="-4572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>
                <a:solidFill>
                  <a:srgbClr val="FFFFFF"/>
                </a:solidFill>
                <a:latin typeface="HK Grotesk Bold"/>
              </a:rPr>
              <a:t>Training</a:t>
            </a: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914400" indent="-4572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Evaluation</a:t>
            </a:r>
            <a:endParaRPr lang="es-MX" sz="3200" dirty="0">
              <a:solidFill>
                <a:srgbClr val="FFFFFF"/>
              </a:solidFill>
              <a:latin typeface="HK Grotesk Bold"/>
            </a:endParaRPr>
          </a:p>
          <a:p>
            <a:pPr marL="457200" algn="l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 marL="228600" indent="-22860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3200" dirty="0" err="1">
                <a:solidFill>
                  <a:srgbClr val="FFFFFF"/>
                </a:solidFill>
                <a:latin typeface="HK Grotesk Bold"/>
              </a:rPr>
              <a:t>Conclusion</a:t>
            </a:r>
            <a:endParaRPr lang="en-US" sz="3200" dirty="0">
              <a:solidFill>
                <a:srgbClr val="FFFFFF"/>
              </a:solidFill>
              <a:latin typeface="HK Grotesk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1E7F5BFB-3BC8-0875-23C9-35567D100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" y="3668763"/>
            <a:ext cx="8534400" cy="6618237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-1199663">
            <a:off x="127026" y="-4309685"/>
            <a:ext cx="16586147" cy="10798073"/>
          </a:xfrm>
          <a:custGeom>
            <a:avLst/>
            <a:gdLst/>
            <a:ahLst/>
            <a:cxnLst/>
            <a:rect l="l" t="t" r="r" b="b"/>
            <a:pathLst>
              <a:path w="9366851" h="8957051">
                <a:moveTo>
                  <a:pt x="0" y="0"/>
                </a:moveTo>
                <a:lnTo>
                  <a:pt x="9366851" y="0"/>
                </a:lnTo>
                <a:lnTo>
                  <a:pt x="9366851" y="8957051"/>
                </a:lnTo>
                <a:lnTo>
                  <a:pt x="0" y="89570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 rot="-2715964">
            <a:off x="16047978" y="3487899"/>
            <a:ext cx="2207918" cy="2092002"/>
          </a:xfrm>
          <a:custGeom>
            <a:avLst/>
            <a:gdLst/>
            <a:ahLst/>
            <a:cxnLst/>
            <a:rect l="l" t="t" r="r" b="b"/>
            <a:pathLst>
              <a:path w="2207918" h="2092002">
                <a:moveTo>
                  <a:pt x="0" y="0"/>
                </a:moveTo>
                <a:lnTo>
                  <a:pt x="2207918" y="0"/>
                </a:lnTo>
                <a:lnTo>
                  <a:pt x="2207918" y="2092003"/>
                </a:lnTo>
                <a:lnTo>
                  <a:pt x="0" y="20920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820400" y="5753100"/>
            <a:ext cx="6013838" cy="4937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43"/>
              </a:lnSpc>
              <a:spcBef>
                <a:spcPct val="0"/>
              </a:spcBef>
            </a:pPr>
            <a:r>
              <a:rPr lang="en-US" sz="3959" dirty="0">
                <a:solidFill>
                  <a:srgbClr val="731F7D"/>
                </a:solidFill>
                <a:latin typeface="Halant Medium"/>
              </a:rPr>
              <a:t>The dataset contains 1,599 samples of red wine, each characterized by 11 features such as fixed acidity, volatile acidity, citric acid, residual sugar, and so on. </a:t>
            </a:r>
          </a:p>
          <a:p>
            <a:pPr marL="0" lvl="0" indent="0" algn="l">
              <a:lnSpc>
                <a:spcPts val="5543"/>
              </a:lnSpc>
              <a:spcBef>
                <a:spcPct val="0"/>
              </a:spcBef>
            </a:pPr>
            <a:endParaRPr lang="en-US" sz="3959" u="none" dirty="0">
              <a:solidFill>
                <a:srgbClr val="731F7D"/>
              </a:solidFill>
              <a:latin typeface="Halant Medium"/>
            </a:endParaRP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70C269D4-5386-0521-5AA2-5123ABECDF9E}"/>
              </a:ext>
            </a:extLst>
          </p:cNvPr>
          <p:cNvSpPr txBox="1"/>
          <p:nvPr/>
        </p:nvSpPr>
        <p:spPr>
          <a:xfrm>
            <a:off x="2057400" y="0"/>
            <a:ext cx="15925800" cy="3186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ts val="2800"/>
            </a:pPr>
            <a:r>
              <a:rPr lang="en-US" sz="7600" dirty="0">
                <a:solidFill>
                  <a:schemeClr val="bg1"/>
                </a:solidFill>
                <a:latin typeface="HK Grotesk Bold"/>
              </a:rPr>
              <a:t>The project aims to classify wine quality based on various physicochemical features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-10094169">
            <a:off x="-3133977" y="5885548"/>
            <a:ext cx="6176663" cy="5906434"/>
          </a:xfrm>
          <a:custGeom>
            <a:avLst/>
            <a:gdLst/>
            <a:ahLst/>
            <a:cxnLst/>
            <a:rect l="l" t="t" r="r" b="b"/>
            <a:pathLst>
              <a:path w="6176663" h="5906434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277640" y="114300"/>
            <a:ext cx="15019760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>
                <a:solidFill>
                  <a:srgbClr val="731F7D"/>
                </a:solidFill>
                <a:latin typeface="Halant Medium"/>
              </a:rPr>
              <a:t>We then performed exploratory data analysis (EDA) to understand the distribution of each feature and its relationship with the target variable, wine quality.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114800" y="9518967"/>
            <a:ext cx="12192000" cy="373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98"/>
              </a:lnSpc>
              <a:spcBef>
                <a:spcPct val="0"/>
              </a:spcBef>
            </a:pPr>
            <a:r>
              <a:rPr lang="en-US" sz="2213" b="1" spc="-22" dirty="0">
                <a:solidFill>
                  <a:srgbClr val="000000"/>
                </a:solidFill>
                <a:latin typeface="Assistant"/>
              </a:rPr>
              <a:t>We applied PCA and observed that with 9 parameters we would be able to keep 95% of the variance.</a:t>
            </a:r>
            <a:endParaRPr lang="en-US" sz="1600" b="1" i="0" dirty="0">
              <a:solidFill>
                <a:srgbClr val="1D1C1D"/>
              </a:solidFill>
              <a:effectLst/>
              <a:latin typeface="Slack-Lato"/>
            </a:endParaRPr>
          </a:p>
        </p:txBody>
      </p:sp>
      <p:sp>
        <p:nvSpPr>
          <p:cNvPr id="13" name="Freeform 13"/>
          <p:cNvSpPr/>
          <p:nvPr/>
        </p:nvSpPr>
        <p:spPr>
          <a:xfrm rot="9440951">
            <a:off x="-957979" y="335262"/>
            <a:ext cx="2207918" cy="2092002"/>
          </a:xfrm>
          <a:custGeom>
            <a:avLst/>
            <a:gdLst/>
            <a:ahLst/>
            <a:cxnLst/>
            <a:rect l="l" t="t" r="r" b="b"/>
            <a:pathLst>
              <a:path w="2207918" h="2092002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CFF44292-83B7-33CF-3ED6-52DB4E154D42}"/>
              </a:ext>
            </a:extLst>
          </p:cNvPr>
          <p:cNvSpPr txBox="1"/>
          <p:nvPr/>
        </p:nvSpPr>
        <p:spPr>
          <a:xfrm>
            <a:off x="2277640" y="8425815"/>
            <a:ext cx="15019760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>
                <a:solidFill>
                  <a:srgbClr val="731F7D"/>
                </a:solidFill>
                <a:latin typeface="Halant Medium"/>
              </a:rPr>
              <a:t>It is possible to observe that considering only one pair of attributes it is quite complicated to discern between low vs high quality wine.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0B6A9B69-CA07-9B3C-EEAB-C1303348D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7020" y="1004339"/>
            <a:ext cx="15621000" cy="73911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46123" y="1355511"/>
            <a:ext cx="7995755" cy="7575978"/>
          </a:xfrm>
          <a:custGeom>
            <a:avLst/>
            <a:gdLst/>
            <a:ahLst/>
            <a:cxnLst/>
            <a:rect l="l" t="t" r="r" b="b"/>
            <a:pathLst>
              <a:path w="7995755" h="7575978">
                <a:moveTo>
                  <a:pt x="0" y="0"/>
                </a:moveTo>
                <a:lnTo>
                  <a:pt x="7995754" y="0"/>
                </a:lnTo>
                <a:lnTo>
                  <a:pt x="7995754" y="7575978"/>
                </a:lnTo>
                <a:lnTo>
                  <a:pt x="0" y="757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033790">
            <a:off x="-3142758" y="5113384"/>
            <a:ext cx="7336933" cy="6529870"/>
          </a:xfrm>
          <a:custGeom>
            <a:avLst/>
            <a:gdLst/>
            <a:ahLst/>
            <a:cxnLst/>
            <a:rect l="l" t="t" r="r" b="b"/>
            <a:pathLst>
              <a:path w="7336933" h="6529870">
                <a:moveTo>
                  <a:pt x="0" y="0"/>
                </a:moveTo>
                <a:lnTo>
                  <a:pt x="7336932" y="0"/>
                </a:lnTo>
                <a:lnTo>
                  <a:pt x="7336932" y="6529871"/>
                </a:lnTo>
                <a:lnTo>
                  <a:pt x="0" y="652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861293" y="4620107"/>
            <a:ext cx="10565414" cy="1070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 dirty="0">
                <a:solidFill>
                  <a:srgbClr val="FFFFFF"/>
                </a:solidFill>
                <a:latin typeface="HK Grotesk Bold"/>
              </a:rPr>
              <a:t>Logistic Regression Model</a:t>
            </a:r>
          </a:p>
        </p:txBody>
      </p:sp>
      <p:sp>
        <p:nvSpPr>
          <p:cNvPr id="5" name="Freeform 5"/>
          <p:cNvSpPr/>
          <p:nvPr/>
        </p:nvSpPr>
        <p:spPr>
          <a:xfrm rot="-447366">
            <a:off x="12955621" y="-916530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60"/>
                </a:lnTo>
                <a:lnTo>
                  <a:pt x="0" y="38904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447366">
            <a:off x="17494525" y="9179016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59"/>
                </a:lnTo>
                <a:lnTo>
                  <a:pt x="0" y="38904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494633">
            <a:off x="7325747" y="998865"/>
            <a:ext cx="2605188" cy="2468415"/>
          </a:xfrm>
          <a:custGeom>
            <a:avLst/>
            <a:gdLst/>
            <a:ahLst/>
            <a:cxnLst/>
            <a:rect l="l" t="t" r="r" b="b"/>
            <a:pathLst>
              <a:path w="2605188" h="2468415">
                <a:moveTo>
                  <a:pt x="0" y="0"/>
                </a:moveTo>
                <a:lnTo>
                  <a:pt x="2605187" y="0"/>
                </a:lnTo>
                <a:lnTo>
                  <a:pt x="2605187" y="2468415"/>
                </a:lnTo>
                <a:lnTo>
                  <a:pt x="0" y="24684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153400" y="5666930"/>
            <a:ext cx="5225712" cy="4650884"/>
          </a:xfrm>
          <a:custGeom>
            <a:avLst/>
            <a:gdLst/>
            <a:ahLst/>
            <a:cxnLst/>
            <a:rect l="l" t="t" r="r" b="b"/>
            <a:pathLst>
              <a:path w="5225712" h="4650884">
                <a:moveTo>
                  <a:pt x="0" y="0"/>
                </a:moveTo>
                <a:lnTo>
                  <a:pt x="5225712" y="0"/>
                </a:lnTo>
                <a:lnTo>
                  <a:pt x="5225712" y="4650884"/>
                </a:lnTo>
                <a:lnTo>
                  <a:pt x="0" y="4650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313119">
            <a:off x="12179435" y="1378482"/>
            <a:ext cx="5693252" cy="5444172"/>
          </a:xfrm>
          <a:custGeom>
            <a:avLst/>
            <a:gdLst/>
            <a:ahLst/>
            <a:cxnLst/>
            <a:rect l="l" t="t" r="r" b="b"/>
            <a:pathLst>
              <a:path w="5693252" h="5444172">
                <a:moveTo>
                  <a:pt x="0" y="0"/>
                </a:moveTo>
                <a:lnTo>
                  <a:pt x="5693252" y="0"/>
                </a:lnTo>
                <a:lnTo>
                  <a:pt x="5693252" y="5444173"/>
                </a:lnTo>
                <a:lnTo>
                  <a:pt x="0" y="54441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47798" y="2009711"/>
            <a:ext cx="10668000" cy="7521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4000" dirty="0" err="1">
                <a:solidFill>
                  <a:srgbClr val="FFFFFF"/>
                </a:solidFill>
                <a:latin typeface="HK Grotesk Bold"/>
              </a:rPr>
              <a:t>Missing</a:t>
            </a:r>
            <a:r>
              <a:rPr lang="es-MX" sz="4000" dirty="0">
                <a:solidFill>
                  <a:srgbClr val="FFFFFF"/>
                </a:solidFill>
                <a:latin typeface="HK Grotesk Bold"/>
              </a:rPr>
              <a:t> </a:t>
            </a:r>
            <a:r>
              <a:rPr lang="es-MX" sz="4000" dirty="0" err="1">
                <a:solidFill>
                  <a:srgbClr val="FFFFFF"/>
                </a:solidFill>
                <a:latin typeface="HK Grotesk Bold"/>
              </a:rPr>
              <a:t>values</a:t>
            </a:r>
            <a:r>
              <a:rPr lang="es-MX" sz="4000" dirty="0">
                <a:solidFill>
                  <a:srgbClr val="FFFFFF"/>
                </a:solidFill>
                <a:latin typeface="HK Grotesk Bold"/>
              </a:rPr>
              <a:t> QA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4000" dirty="0" err="1">
                <a:solidFill>
                  <a:srgbClr val="FFFFFF"/>
                </a:solidFill>
                <a:latin typeface="HK Grotesk Bold"/>
              </a:rPr>
              <a:t>Binary</a:t>
            </a:r>
            <a:r>
              <a:rPr lang="es-MX" sz="4000" dirty="0">
                <a:solidFill>
                  <a:srgbClr val="FFFFFF"/>
                </a:solidFill>
                <a:latin typeface="HK Grotesk Bold"/>
              </a:rPr>
              <a:t> </a:t>
            </a:r>
            <a:r>
              <a:rPr lang="es-MX" sz="4000" dirty="0" err="1">
                <a:solidFill>
                  <a:srgbClr val="FFFFFF"/>
                </a:solidFill>
                <a:latin typeface="HK Grotesk Bold"/>
              </a:rPr>
              <a:t>classification</a:t>
            </a:r>
            <a:endParaRPr lang="es-MX" sz="4000" dirty="0">
              <a:solidFill>
                <a:srgbClr val="FFFFFF"/>
              </a:solidFill>
              <a:latin typeface="HK Grotesk Bold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FFFF"/>
                </a:solidFill>
                <a:latin typeface="HK Grotesk Bold"/>
              </a:rPr>
              <a:t>Using map method, we transformed the quality scores into two categories: 'low' for scores 3-5 and 'high' for scores 6-8</a:t>
            </a:r>
            <a:endParaRPr lang="es-MX" sz="4000" dirty="0">
              <a:solidFill>
                <a:srgbClr val="FFFFFF"/>
              </a:solidFill>
              <a:latin typeface="HK Grotesk Bold"/>
            </a:endParaRP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4000" dirty="0">
                <a:solidFill>
                  <a:srgbClr val="FFFFFF"/>
                </a:solidFill>
                <a:latin typeface="HK Grotesk Bold"/>
              </a:rPr>
              <a:t>Standard </a:t>
            </a:r>
            <a:r>
              <a:rPr lang="es-MX" sz="4000" dirty="0" err="1">
                <a:solidFill>
                  <a:srgbClr val="FFFFFF"/>
                </a:solidFill>
                <a:latin typeface="HK Grotesk Bold"/>
              </a:rPr>
              <a:t>Scaler</a:t>
            </a:r>
            <a:endParaRPr lang="es-MX" sz="4000" dirty="0">
              <a:solidFill>
                <a:srgbClr val="FFFFFF"/>
              </a:solidFill>
              <a:latin typeface="HK Grotesk Bold"/>
            </a:endParaRP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4000" dirty="0">
                <a:solidFill>
                  <a:srgbClr val="FFFFFF"/>
                </a:solidFill>
                <a:latin typeface="HK Grotesk Bold"/>
              </a:rPr>
              <a:t>Train-test </a:t>
            </a:r>
            <a:r>
              <a:rPr lang="es-MX" sz="4000" dirty="0" err="1">
                <a:solidFill>
                  <a:srgbClr val="FFFFFF"/>
                </a:solidFill>
                <a:latin typeface="HK Grotesk Bold"/>
              </a:rPr>
              <a:t>split</a:t>
            </a:r>
            <a:endParaRPr lang="es-MX" sz="4000" dirty="0">
              <a:solidFill>
                <a:srgbClr val="FFFFFF"/>
              </a:solidFill>
              <a:latin typeface="HK Grotesk Bold"/>
            </a:endParaRP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4000" dirty="0" err="1">
                <a:solidFill>
                  <a:srgbClr val="FFFFFF"/>
                </a:solidFill>
                <a:latin typeface="HK Grotesk Bold"/>
              </a:rPr>
              <a:t>RandomOverSampler</a:t>
            </a:r>
            <a:r>
              <a:rPr lang="es-MX" sz="4000" dirty="0">
                <a:solidFill>
                  <a:srgbClr val="FFFFFF"/>
                </a:solidFill>
                <a:latin typeface="HK Grotesk Bold"/>
              </a:rPr>
              <a:t> </a:t>
            </a:r>
          </a:p>
          <a:p>
            <a:pPr marL="571500" indent="-571500" algn="r">
              <a:lnSpc>
                <a:spcPts val="9440"/>
              </a:lnSpc>
              <a:buFont typeface="Arial" panose="020B0604020202020204" pitchFamily="34" charset="0"/>
              <a:buChar char="•"/>
            </a:pPr>
            <a:endParaRPr lang="en-US" sz="4000" dirty="0">
              <a:solidFill>
                <a:srgbClr val="FFFFFF"/>
              </a:solidFill>
              <a:latin typeface="HK Grotesk Bold"/>
            </a:endParaRPr>
          </a:p>
        </p:txBody>
      </p:sp>
      <p:sp>
        <p:nvSpPr>
          <p:cNvPr id="8" name="TextBox 36">
            <a:extLst>
              <a:ext uri="{FF2B5EF4-FFF2-40B4-BE49-F238E27FC236}">
                <a16:creationId xmlns:a16="http://schemas.microsoft.com/office/drawing/2014/main" id="{FE064B1C-26D0-B3C3-0666-BCCC905ABA84}"/>
              </a:ext>
            </a:extLst>
          </p:cNvPr>
          <p:cNvSpPr txBox="1"/>
          <p:nvPr/>
        </p:nvSpPr>
        <p:spPr>
          <a:xfrm>
            <a:off x="0" y="0"/>
            <a:ext cx="3600000" cy="410369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>
                <a:latin typeface="Montserrat "/>
              </a:rPr>
              <a:t>Logistic Regression Model</a:t>
            </a:r>
            <a:r>
              <a:rPr lang="en-US" sz="2000" b="1" dirty="0">
                <a:solidFill>
                  <a:schemeClr val="tx1"/>
                </a:solidFill>
                <a:latin typeface="Montserrat "/>
              </a:rPr>
              <a:t> 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B2923D0F-B932-CD2D-6646-6773E1750DEE}"/>
              </a:ext>
            </a:extLst>
          </p:cNvPr>
          <p:cNvSpPr txBox="1"/>
          <p:nvPr/>
        </p:nvSpPr>
        <p:spPr>
          <a:xfrm>
            <a:off x="3752402" y="1"/>
            <a:ext cx="1980000" cy="348813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>
                <a:solidFill>
                  <a:schemeClr val="tx1"/>
                </a:solidFill>
                <a:latin typeface="Montserrat "/>
              </a:rPr>
              <a:t>Preprocessing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5" name="TextBox 38">
            <a:extLst>
              <a:ext uri="{FF2B5EF4-FFF2-40B4-BE49-F238E27FC236}">
                <a16:creationId xmlns:a16="http://schemas.microsoft.com/office/drawing/2014/main" id="{066C7ACE-CE92-FB00-9D85-2B88DFC502F8}"/>
              </a:ext>
            </a:extLst>
          </p:cNvPr>
          <p:cNvSpPr txBox="1"/>
          <p:nvPr/>
        </p:nvSpPr>
        <p:spPr>
          <a:xfrm>
            <a:off x="3752401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6" name="TextBox 38">
            <a:extLst>
              <a:ext uri="{FF2B5EF4-FFF2-40B4-BE49-F238E27FC236}">
                <a16:creationId xmlns:a16="http://schemas.microsoft.com/office/drawing/2014/main" id="{4682A5E2-344F-5B47-7302-D40336960361}"/>
              </a:ext>
            </a:extLst>
          </p:cNvPr>
          <p:cNvSpPr txBox="1"/>
          <p:nvPr/>
        </p:nvSpPr>
        <p:spPr>
          <a:xfrm>
            <a:off x="3752400" y="778987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9" name="TextBox 36">
            <a:extLst>
              <a:ext uri="{FF2B5EF4-FFF2-40B4-BE49-F238E27FC236}">
                <a16:creationId xmlns:a16="http://schemas.microsoft.com/office/drawing/2014/main" id="{320A109F-A44E-A484-CD55-A02C071619E2}"/>
              </a:ext>
            </a:extLst>
          </p:cNvPr>
          <p:cNvSpPr txBox="1"/>
          <p:nvPr/>
        </p:nvSpPr>
        <p:spPr>
          <a:xfrm>
            <a:off x="6173398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Montserrat "/>
              </a:rPr>
              <a:t>Neural Networks</a:t>
            </a:r>
            <a:endParaRPr kumimoji="0" lang="en-US" sz="20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30" name="TextBox 38">
            <a:extLst>
              <a:ext uri="{FF2B5EF4-FFF2-40B4-BE49-F238E27FC236}">
                <a16:creationId xmlns:a16="http://schemas.microsoft.com/office/drawing/2014/main" id="{6DDAC915-74D5-8E08-7485-96E9CCE50155}"/>
              </a:ext>
            </a:extLst>
          </p:cNvPr>
          <p:cNvSpPr txBox="1"/>
          <p:nvPr/>
        </p:nvSpPr>
        <p:spPr>
          <a:xfrm>
            <a:off x="9925800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NN Structure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31" name="TextBox 38">
            <a:extLst>
              <a:ext uri="{FF2B5EF4-FFF2-40B4-BE49-F238E27FC236}">
                <a16:creationId xmlns:a16="http://schemas.microsoft.com/office/drawing/2014/main" id="{791D930C-A0E9-BABC-9508-40C77CE9B5F0}"/>
              </a:ext>
            </a:extLst>
          </p:cNvPr>
          <p:cNvSpPr txBox="1"/>
          <p:nvPr/>
        </p:nvSpPr>
        <p:spPr>
          <a:xfrm>
            <a:off x="9925799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Compile &amp; Train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32" name="TextBox 38">
            <a:extLst>
              <a:ext uri="{FF2B5EF4-FFF2-40B4-BE49-F238E27FC236}">
                <a16:creationId xmlns:a16="http://schemas.microsoft.com/office/drawing/2014/main" id="{046051B8-3407-8751-F1AC-EEAA8340625E}"/>
              </a:ext>
            </a:extLst>
          </p:cNvPr>
          <p:cNvSpPr txBox="1"/>
          <p:nvPr/>
        </p:nvSpPr>
        <p:spPr>
          <a:xfrm>
            <a:off x="9925798" y="778987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33" name="TextBox 36">
            <a:extLst>
              <a:ext uri="{FF2B5EF4-FFF2-40B4-BE49-F238E27FC236}">
                <a16:creationId xmlns:a16="http://schemas.microsoft.com/office/drawing/2014/main" id="{8E01A0D9-D69A-1DE8-E273-A240AE5FC636}"/>
              </a:ext>
            </a:extLst>
          </p:cNvPr>
          <p:cNvSpPr txBox="1"/>
          <p:nvPr/>
        </p:nvSpPr>
        <p:spPr>
          <a:xfrm>
            <a:off x="12345598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tserrat "/>
                <a:sym typeface="Helvetica Neue UltraLight"/>
              </a:rPr>
              <a:t>Random Forest Classifier</a:t>
            </a:r>
          </a:p>
        </p:txBody>
      </p:sp>
      <p:sp>
        <p:nvSpPr>
          <p:cNvPr id="34" name="TextBox 38">
            <a:extLst>
              <a:ext uri="{FF2B5EF4-FFF2-40B4-BE49-F238E27FC236}">
                <a16:creationId xmlns:a16="http://schemas.microsoft.com/office/drawing/2014/main" id="{D4D2C7A1-A777-C7B9-4735-4878FEE4F4AA}"/>
              </a:ext>
            </a:extLst>
          </p:cNvPr>
          <p:cNvSpPr txBox="1"/>
          <p:nvPr/>
        </p:nvSpPr>
        <p:spPr>
          <a:xfrm>
            <a:off x="16098000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35" name="TextBox 38">
            <a:extLst>
              <a:ext uri="{FF2B5EF4-FFF2-40B4-BE49-F238E27FC236}">
                <a16:creationId xmlns:a16="http://schemas.microsoft.com/office/drawing/2014/main" id="{FA7B55A0-06B2-B56F-B9E5-40FF0869E36E}"/>
              </a:ext>
            </a:extLst>
          </p:cNvPr>
          <p:cNvSpPr txBox="1"/>
          <p:nvPr/>
        </p:nvSpPr>
        <p:spPr>
          <a:xfrm>
            <a:off x="16097999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-10094169">
            <a:off x="13735071" y="8100698"/>
            <a:ext cx="6176663" cy="5906434"/>
          </a:xfrm>
          <a:custGeom>
            <a:avLst/>
            <a:gdLst/>
            <a:ahLst/>
            <a:cxnLst/>
            <a:rect l="l" t="t" r="r" b="b"/>
            <a:pathLst>
              <a:path w="6176663" h="5906434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133600" y="1730375"/>
            <a:ext cx="2058598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98"/>
              </a:lnSpc>
              <a:spcBef>
                <a:spcPct val="0"/>
              </a:spcBef>
            </a:pPr>
            <a:r>
              <a:rPr lang="en-US" sz="4000" b="1" spc="-22" dirty="0">
                <a:solidFill>
                  <a:srgbClr val="000000"/>
                </a:solidFill>
                <a:latin typeface="Assistant"/>
              </a:rPr>
              <a:t>Training</a:t>
            </a:r>
            <a:endParaRPr lang="en-US" sz="3200" b="1" i="0" dirty="0">
              <a:solidFill>
                <a:srgbClr val="1D1C1D"/>
              </a:solidFill>
              <a:effectLst/>
              <a:latin typeface="Slack-Lato"/>
            </a:endParaRPr>
          </a:p>
        </p:txBody>
      </p:sp>
      <p:sp>
        <p:nvSpPr>
          <p:cNvPr id="13" name="Freeform 13"/>
          <p:cNvSpPr/>
          <p:nvPr/>
        </p:nvSpPr>
        <p:spPr>
          <a:xfrm rot="9440951">
            <a:off x="-1544956" y="347338"/>
            <a:ext cx="2207918" cy="2092002"/>
          </a:xfrm>
          <a:custGeom>
            <a:avLst/>
            <a:gdLst/>
            <a:ahLst/>
            <a:cxnLst/>
            <a:rect l="l" t="t" r="r" b="b"/>
            <a:pathLst>
              <a:path w="2207918" h="2092002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CFF44292-83B7-33CF-3ED6-52DB4E154D42}"/>
              </a:ext>
            </a:extLst>
          </p:cNvPr>
          <p:cNvSpPr txBox="1"/>
          <p:nvPr/>
        </p:nvSpPr>
        <p:spPr>
          <a:xfrm>
            <a:off x="827657" y="7353577"/>
            <a:ext cx="11078141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731F7D"/>
                </a:solidFill>
                <a:latin typeface="Halant Medium"/>
              </a:rPr>
              <a:t>Balanced accuracy score of 75%: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731F7D"/>
                </a:solidFill>
                <a:latin typeface="Halant Medium"/>
              </a:rPr>
              <a:t>The model correctly identified 69% of the good quality wine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731F7D"/>
                </a:solidFill>
                <a:latin typeface="Halant Medium"/>
              </a:rPr>
              <a:t>The model correctly identified 81% of the low-quality wine</a:t>
            </a:r>
          </a:p>
        </p:txBody>
      </p:sp>
      <p:sp>
        <p:nvSpPr>
          <p:cNvPr id="2" name="TextBox 36">
            <a:extLst>
              <a:ext uri="{FF2B5EF4-FFF2-40B4-BE49-F238E27FC236}">
                <a16:creationId xmlns:a16="http://schemas.microsoft.com/office/drawing/2014/main" id="{F18BAC5C-259E-0AA0-104D-EDF9A1A53B42}"/>
              </a:ext>
            </a:extLst>
          </p:cNvPr>
          <p:cNvSpPr txBox="1"/>
          <p:nvPr/>
        </p:nvSpPr>
        <p:spPr>
          <a:xfrm>
            <a:off x="0" y="0"/>
            <a:ext cx="3600000" cy="410369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>
                <a:latin typeface="Montserrat "/>
              </a:rPr>
              <a:t>Logistic Regression Model</a:t>
            </a:r>
            <a:r>
              <a:rPr lang="en-US" sz="2000" b="1" dirty="0">
                <a:solidFill>
                  <a:schemeClr val="tx1"/>
                </a:solidFill>
                <a:latin typeface="Montserrat "/>
              </a:rPr>
              <a:t> 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4" name="TextBox 38">
            <a:extLst>
              <a:ext uri="{FF2B5EF4-FFF2-40B4-BE49-F238E27FC236}">
                <a16:creationId xmlns:a16="http://schemas.microsoft.com/office/drawing/2014/main" id="{B16A87A8-8913-02AB-6347-DB28D36C7289}"/>
              </a:ext>
            </a:extLst>
          </p:cNvPr>
          <p:cNvSpPr txBox="1"/>
          <p:nvPr/>
        </p:nvSpPr>
        <p:spPr>
          <a:xfrm>
            <a:off x="3752402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Preprocessing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7" name="TextBox 38">
            <a:extLst>
              <a:ext uri="{FF2B5EF4-FFF2-40B4-BE49-F238E27FC236}">
                <a16:creationId xmlns:a16="http://schemas.microsoft.com/office/drawing/2014/main" id="{57046E76-7184-1C12-7160-04CB4AFC9691}"/>
              </a:ext>
            </a:extLst>
          </p:cNvPr>
          <p:cNvSpPr txBox="1"/>
          <p:nvPr/>
        </p:nvSpPr>
        <p:spPr>
          <a:xfrm>
            <a:off x="3752401" y="389494"/>
            <a:ext cx="1980000" cy="348813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8" name="TextBox 38">
            <a:extLst>
              <a:ext uri="{FF2B5EF4-FFF2-40B4-BE49-F238E27FC236}">
                <a16:creationId xmlns:a16="http://schemas.microsoft.com/office/drawing/2014/main" id="{030662D0-86D5-6045-CB39-6181262423A5}"/>
              </a:ext>
            </a:extLst>
          </p:cNvPr>
          <p:cNvSpPr txBox="1"/>
          <p:nvPr/>
        </p:nvSpPr>
        <p:spPr>
          <a:xfrm>
            <a:off x="3752400" y="778987"/>
            <a:ext cx="1980000" cy="348813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9" name="TextBox 36">
            <a:extLst>
              <a:ext uri="{FF2B5EF4-FFF2-40B4-BE49-F238E27FC236}">
                <a16:creationId xmlns:a16="http://schemas.microsoft.com/office/drawing/2014/main" id="{041190B2-768B-3F13-089D-3E94B779D941}"/>
              </a:ext>
            </a:extLst>
          </p:cNvPr>
          <p:cNvSpPr txBox="1"/>
          <p:nvPr/>
        </p:nvSpPr>
        <p:spPr>
          <a:xfrm>
            <a:off x="6173398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Montserrat "/>
              </a:rPr>
              <a:t>Neural Networks</a:t>
            </a:r>
            <a:endParaRPr kumimoji="0" lang="en-US" sz="20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0" name="TextBox 38">
            <a:extLst>
              <a:ext uri="{FF2B5EF4-FFF2-40B4-BE49-F238E27FC236}">
                <a16:creationId xmlns:a16="http://schemas.microsoft.com/office/drawing/2014/main" id="{0B4411EA-94BF-D66A-D8BB-79A2174AE7E5}"/>
              </a:ext>
            </a:extLst>
          </p:cNvPr>
          <p:cNvSpPr txBox="1"/>
          <p:nvPr/>
        </p:nvSpPr>
        <p:spPr>
          <a:xfrm>
            <a:off x="9925800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NN Structure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1" name="TextBox 38">
            <a:extLst>
              <a:ext uri="{FF2B5EF4-FFF2-40B4-BE49-F238E27FC236}">
                <a16:creationId xmlns:a16="http://schemas.microsoft.com/office/drawing/2014/main" id="{4E8C4A88-4B28-9427-36B4-C7BE41F16422}"/>
              </a:ext>
            </a:extLst>
          </p:cNvPr>
          <p:cNvSpPr txBox="1"/>
          <p:nvPr/>
        </p:nvSpPr>
        <p:spPr>
          <a:xfrm>
            <a:off x="9925799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Compile &amp; Train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2" name="TextBox 38">
            <a:extLst>
              <a:ext uri="{FF2B5EF4-FFF2-40B4-BE49-F238E27FC236}">
                <a16:creationId xmlns:a16="http://schemas.microsoft.com/office/drawing/2014/main" id="{70053E5C-4968-FE2A-995D-C5135A08DE1C}"/>
              </a:ext>
            </a:extLst>
          </p:cNvPr>
          <p:cNvSpPr txBox="1"/>
          <p:nvPr/>
        </p:nvSpPr>
        <p:spPr>
          <a:xfrm>
            <a:off x="9925798" y="778987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6" name="TextBox 36">
            <a:extLst>
              <a:ext uri="{FF2B5EF4-FFF2-40B4-BE49-F238E27FC236}">
                <a16:creationId xmlns:a16="http://schemas.microsoft.com/office/drawing/2014/main" id="{F92D6024-E920-4171-9DDB-38B713C7C8CF}"/>
              </a:ext>
            </a:extLst>
          </p:cNvPr>
          <p:cNvSpPr txBox="1"/>
          <p:nvPr/>
        </p:nvSpPr>
        <p:spPr>
          <a:xfrm>
            <a:off x="12345598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tserrat "/>
                <a:sym typeface="Helvetica Neue UltraLight"/>
              </a:rPr>
              <a:t>Random Forest Classifier</a:t>
            </a:r>
          </a:p>
        </p:txBody>
      </p:sp>
      <p:sp>
        <p:nvSpPr>
          <p:cNvPr id="17" name="TextBox 38">
            <a:extLst>
              <a:ext uri="{FF2B5EF4-FFF2-40B4-BE49-F238E27FC236}">
                <a16:creationId xmlns:a16="http://schemas.microsoft.com/office/drawing/2014/main" id="{1ED02FE3-FE81-6415-270F-20788581082A}"/>
              </a:ext>
            </a:extLst>
          </p:cNvPr>
          <p:cNvSpPr txBox="1"/>
          <p:nvPr/>
        </p:nvSpPr>
        <p:spPr>
          <a:xfrm>
            <a:off x="16098000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18" name="TextBox 38">
            <a:extLst>
              <a:ext uri="{FF2B5EF4-FFF2-40B4-BE49-F238E27FC236}">
                <a16:creationId xmlns:a16="http://schemas.microsoft.com/office/drawing/2014/main" id="{E5ECBC8E-8666-719E-D557-71E1FF9D0CCC}"/>
              </a:ext>
            </a:extLst>
          </p:cNvPr>
          <p:cNvSpPr txBox="1"/>
          <p:nvPr/>
        </p:nvSpPr>
        <p:spPr>
          <a:xfrm>
            <a:off x="16097999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F25A20C5-3280-9980-10D4-38FB7F2A37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074" y="2374923"/>
            <a:ext cx="8175633" cy="3289414"/>
          </a:xfrm>
          <a:prstGeom prst="rect">
            <a:avLst/>
          </a:prstGeom>
        </p:spPr>
      </p:pic>
      <p:sp>
        <p:nvSpPr>
          <p:cNvPr id="20" name="TextBox 6">
            <a:extLst>
              <a:ext uri="{FF2B5EF4-FFF2-40B4-BE49-F238E27FC236}">
                <a16:creationId xmlns:a16="http://schemas.microsoft.com/office/drawing/2014/main" id="{36ACAEF4-14EF-E232-1726-9B91D048550C}"/>
              </a:ext>
            </a:extLst>
          </p:cNvPr>
          <p:cNvSpPr txBox="1"/>
          <p:nvPr/>
        </p:nvSpPr>
        <p:spPr>
          <a:xfrm>
            <a:off x="12888298" y="1734839"/>
            <a:ext cx="2514600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98"/>
              </a:lnSpc>
              <a:spcBef>
                <a:spcPct val="0"/>
              </a:spcBef>
            </a:pPr>
            <a:r>
              <a:rPr lang="en-US" sz="4000" b="1" spc="-22" dirty="0">
                <a:solidFill>
                  <a:srgbClr val="000000"/>
                </a:solidFill>
                <a:latin typeface="Assistant"/>
              </a:rPr>
              <a:t>Evaluation</a:t>
            </a:r>
            <a:endParaRPr lang="en-US" sz="3200" b="1" i="0" dirty="0">
              <a:solidFill>
                <a:srgbClr val="1D1C1D"/>
              </a:solidFill>
              <a:effectLst/>
              <a:latin typeface="Slack-Lato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2934C183-496E-C612-77F0-7559193F75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4400" y="2362334"/>
            <a:ext cx="9296400" cy="3305707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624DD365-9899-0B08-C955-F7F0EBC1B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4880" y="5826596"/>
            <a:ext cx="9265920" cy="17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329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46123" y="1355511"/>
            <a:ext cx="7995755" cy="7575978"/>
          </a:xfrm>
          <a:custGeom>
            <a:avLst/>
            <a:gdLst/>
            <a:ahLst/>
            <a:cxnLst/>
            <a:rect l="l" t="t" r="r" b="b"/>
            <a:pathLst>
              <a:path w="7995755" h="7575978">
                <a:moveTo>
                  <a:pt x="0" y="0"/>
                </a:moveTo>
                <a:lnTo>
                  <a:pt x="7995754" y="0"/>
                </a:lnTo>
                <a:lnTo>
                  <a:pt x="7995754" y="7575978"/>
                </a:lnTo>
                <a:lnTo>
                  <a:pt x="0" y="7575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033790">
            <a:off x="-3142758" y="5113384"/>
            <a:ext cx="7336933" cy="6529870"/>
          </a:xfrm>
          <a:custGeom>
            <a:avLst/>
            <a:gdLst/>
            <a:ahLst/>
            <a:cxnLst/>
            <a:rect l="l" t="t" r="r" b="b"/>
            <a:pathLst>
              <a:path w="7336933" h="6529870">
                <a:moveTo>
                  <a:pt x="0" y="0"/>
                </a:moveTo>
                <a:lnTo>
                  <a:pt x="7336932" y="0"/>
                </a:lnTo>
                <a:lnTo>
                  <a:pt x="7336932" y="6529871"/>
                </a:lnTo>
                <a:lnTo>
                  <a:pt x="0" y="6529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861293" y="4620107"/>
            <a:ext cx="10565414" cy="1070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 dirty="0">
                <a:solidFill>
                  <a:srgbClr val="FFFFFF"/>
                </a:solidFill>
                <a:latin typeface="HK Grotesk Bold"/>
              </a:rPr>
              <a:t>Neural Networks</a:t>
            </a:r>
          </a:p>
        </p:txBody>
      </p:sp>
      <p:sp>
        <p:nvSpPr>
          <p:cNvPr id="5" name="Freeform 5"/>
          <p:cNvSpPr/>
          <p:nvPr/>
        </p:nvSpPr>
        <p:spPr>
          <a:xfrm rot="-447366">
            <a:off x="12955621" y="-916530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60"/>
                </a:lnTo>
                <a:lnTo>
                  <a:pt x="0" y="38904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447366">
            <a:off x="17494525" y="9179016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59"/>
                </a:lnTo>
                <a:lnTo>
                  <a:pt x="0" y="38904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75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4">
            <a:extLst>
              <a:ext uri="{FF2B5EF4-FFF2-40B4-BE49-F238E27FC236}">
                <a16:creationId xmlns:a16="http://schemas.microsoft.com/office/drawing/2014/main" id="{61B9E6CD-888B-0507-0427-23562CF42F81}"/>
              </a:ext>
            </a:extLst>
          </p:cNvPr>
          <p:cNvSpPr/>
          <p:nvPr/>
        </p:nvSpPr>
        <p:spPr>
          <a:xfrm rot="313119">
            <a:off x="13611828" y="-547065"/>
            <a:ext cx="5823590" cy="4676903"/>
          </a:xfrm>
          <a:custGeom>
            <a:avLst/>
            <a:gdLst/>
            <a:ahLst/>
            <a:cxnLst/>
            <a:rect l="l" t="t" r="r" b="b"/>
            <a:pathLst>
              <a:path w="5693252" h="5444172">
                <a:moveTo>
                  <a:pt x="0" y="0"/>
                </a:moveTo>
                <a:lnTo>
                  <a:pt x="5693252" y="0"/>
                </a:lnTo>
                <a:lnTo>
                  <a:pt x="5693252" y="5444173"/>
                </a:lnTo>
                <a:lnTo>
                  <a:pt x="0" y="5444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094169">
            <a:off x="-3522813" y="6696960"/>
            <a:ext cx="6176663" cy="5906434"/>
          </a:xfrm>
          <a:custGeom>
            <a:avLst/>
            <a:gdLst/>
            <a:ahLst/>
            <a:cxnLst/>
            <a:rect l="l" t="t" r="r" b="b"/>
            <a:pathLst>
              <a:path w="6176663" h="5906434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-434482" y="2682001"/>
            <a:ext cx="3787282" cy="1436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82"/>
              </a:lnSpc>
            </a:pPr>
            <a:r>
              <a:rPr lang="es-MX" sz="4294" dirty="0">
                <a:solidFill>
                  <a:srgbClr val="731F7D"/>
                </a:solidFill>
                <a:latin typeface="Halant Medium"/>
              </a:rPr>
              <a:t>1st</a:t>
            </a:r>
          </a:p>
          <a:p>
            <a:pPr algn="ctr">
              <a:lnSpc>
                <a:spcPts val="5582"/>
              </a:lnSpc>
            </a:pPr>
            <a:r>
              <a:rPr lang="es-MX" sz="4294" dirty="0">
                <a:solidFill>
                  <a:srgbClr val="731F7D"/>
                </a:solidFill>
                <a:latin typeface="Halant Medium"/>
              </a:rPr>
              <a:t> </a:t>
            </a:r>
            <a:r>
              <a:rPr lang="es-MX" sz="4294" dirty="0" err="1">
                <a:solidFill>
                  <a:srgbClr val="731F7D"/>
                </a:solidFill>
                <a:latin typeface="Halant Medium"/>
              </a:rPr>
              <a:t>hidden</a:t>
            </a:r>
            <a:r>
              <a:rPr lang="es-MX" sz="4294" dirty="0">
                <a:solidFill>
                  <a:srgbClr val="731F7D"/>
                </a:solidFill>
                <a:latin typeface="Halant Medium"/>
              </a:rPr>
              <a:t> </a:t>
            </a:r>
            <a:r>
              <a:rPr lang="es-MX" sz="4294" dirty="0" err="1">
                <a:solidFill>
                  <a:srgbClr val="731F7D"/>
                </a:solidFill>
                <a:latin typeface="Halant Medium"/>
              </a:rPr>
              <a:t>layer</a:t>
            </a:r>
            <a:endParaRPr lang="es-MX" sz="4294" dirty="0">
              <a:solidFill>
                <a:srgbClr val="731F7D"/>
              </a:solidFill>
              <a:latin typeface="Halant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93326" y="4278087"/>
            <a:ext cx="2224520" cy="7920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09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3" b="1" spc="-22" dirty="0">
                <a:solidFill>
                  <a:srgbClr val="000000"/>
                </a:solidFill>
                <a:latin typeface="Assistant"/>
              </a:rPr>
              <a:t>50 Neurons</a:t>
            </a:r>
          </a:p>
          <a:p>
            <a:pPr marL="342900" indent="-342900">
              <a:lnSpc>
                <a:spcPts val="309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3" b="1" spc="-22" dirty="0" err="1">
                <a:solidFill>
                  <a:srgbClr val="000000"/>
                </a:solidFill>
                <a:latin typeface="Assistant"/>
              </a:rPr>
              <a:t>Relu</a:t>
            </a:r>
            <a:endParaRPr lang="en-US" sz="2213" b="1" spc="-22" dirty="0">
              <a:solidFill>
                <a:srgbClr val="000000"/>
              </a:solidFill>
              <a:latin typeface="Assistant"/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0546CFB7-AFE5-8C12-A9EA-2C46CBF93FE4}"/>
              </a:ext>
            </a:extLst>
          </p:cNvPr>
          <p:cNvSpPr txBox="1"/>
          <p:nvPr/>
        </p:nvSpPr>
        <p:spPr>
          <a:xfrm>
            <a:off x="2895600" y="2683263"/>
            <a:ext cx="3787282" cy="1436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82"/>
              </a:lnSpc>
            </a:pPr>
            <a:r>
              <a:rPr lang="es-MX" sz="4294" dirty="0">
                <a:solidFill>
                  <a:srgbClr val="731F7D"/>
                </a:solidFill>
                <a:latin typeface="Halant Medium"/>
              </a:rPr>
              <a:t>2nd</a:t>
            </a:r>
          </a:p>
          <a:p>
            <a:pPr algn="ctr">
              <a:lnSpc>
                <a:spcPts val="5582"/>
              </a:lnSpc>
            </a:pPr>
            <a:r>
              <a:rPr lang="es-MX" sz="4294" dirty="0">
                <a:solidFill>
                  <a:srgbClr val="731F7D"/>
                </a:solidFill>
                <a:latin typeface="Halant Medium"/>
              </a:rPr>
              <a:t> </a:t>
            </a:r>
            <a:r>
              <a:rPr lang="es-MX" sz="4294" dirty="0" err="1">
                <a:solidFill>
                  <a:srgbClr val="731F7D"/>
                </a:solidFill>
                <a:latin typeface="Halant Medium"/>
              </a:rPr>
              <a:t>hidden</a:t>
            </a:r>
            <a:r>
              <a:rPr lang="es-MX" sz="4294" dirty="0">
                <a:solidFill>
                  <a:srgbClr val="731F7D"/>
                </a:solidFill>
                <a:latin typeface="Halant Medium"/>
              </a:rPr>
              <a:t> </a:t>
            </a:r>
            <a:r>
              <a:rPr lang="es-MX" sz="4294" dirty="0" err="1">
                <a:solidFill>
                  <a:srgbClr val="731F7D"/>
                </a:solidFill>
                <a:latin typeface="Halant Medium"/>
              </a:rPr>
              <a:t>layer</a:t>
            </a:r>
            <a:endParaRPr lang="es-MX" sz="4294" dirty="0">
              <a:solidFill>
                <a:srgbClr val="731F7D"/>
              </a:solidFill>
              <a:latin typeface="Halant Medium"/>
            </a:endParaRP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90F9F57-D1AF-1C5D-1156-2947C2B76E6E}"/>
              </a:ext>
            </a:extLst>
          </p:cNvPr>
          <p:cNvSpPr txBox="1"/>
          <p:nvPr/>
        </p:nvSpPr>
        <p:spPr>
          <a:xfrm>
            <a:off x="6553200" y="2705100"/>
            <a:ext cx="3787282" cy="1436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82"/>
              </a:lnSpc>
            </a:pPr>
            <a:r>
              <a:rPr lang="es-MX" sz="4294" dirty="0">
                <a:solidFill>
                  <a:srgbClr val="731F7D"/>
                </a:solidFill>
                <a:latin typeface="Halant Medium"/>
              </a:rPr>
              <a:t>3rd</a:t>
            </a:r>
          </a:p>
          <a:p>
            <a:pPr algn="ctr">
              <a:lnSpc>
                <a:spcPts val="5582"/>
              </a:lnSpc>
            </a:pPr>
            <a:r>
              <a:rPr lang="es-MX" sz="4294" dirty="0">
                <a:solidFill>
                  <a:srgbClr val="731F7D"/>
                </a:solidFill>
                <a:latin typeface="Halant Medium"/>
              </a:rPr>
              <a:t> </a:t>
            </a:r>
            <a:r>
              <a:rPr lang="es-MX" sz="4294" dirty="0" err="1">
                <a:solidFill>
                  <a:srgbClr val="731F7D"/>
                </a:solidFill>
                <a:latin typeface="Halant Medium"/>
              </a:rPr>
              <a:t>hidden</a:t>
            </a:r>
            <a:r>
              <a:rPr lang="es-MX" sz="4294" dirty="0">
                <a:solidFill>
                  <a:srgbClr val="731F7D"/>
                </a:solidFill>
                <a:latin typeface="Halant Medium"/>
              </a:rPr>
              <a:t> </a:t>
            </a:r>
            <a:r>
              <a:rPr lang="es-MX" sz="4294" dirty="0" err="1">
                <a:solidFill>
                  <a:srgbClr val="731F7D"/>
                </a:solidFill>
                <a:latin typeface="Halant Medium"/>
              </a:rPr>
              <a:t>layer</a:t>
            </a:r>
            <a:endParaRPr lang="es-MX" sz="4294" dirty="0">
              <a:solidFill>
                <a:srgbClr val="731F7D"/>
              </a:solidFill>
              <a:latin typeface="Halant Medium"/>
            </a:endParaRP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D1DCE7F5-FF85-5FF7-FC26-3B1A11654F96}"/>
              </a:ext>
            </a:extLst>
          </p:cNvPr>
          <p:cNvSpPr txBox="1"/>
          <p:nvPr/>
        </p:nvSpPr>
        <p:spPr>
          <a:xfrm>
            <a:off x="7631895" y="4307933"/>
            <a:ext cx="2224520" cy="770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09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3" b="1" spc="-22" dirty="0">
                <a:solidFill>
                  <a:srgbClr val="000000"/>
                </a:solidFill>
                <a:latin typeface="Assistant"/>
              </a:rPr>
              <a:t>30 Neurons</a:t>
            </a:r>
          </a:p>
          <a:p>
            <a:pPr marL="342900" indent="-342900">
              <a:lnSpc>
                <a:spcPts val="309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3" b="1" spc="-22" dirty="0" err="1">
                <a:solidFill>
                  <a:srgbClr val="000000"/>
                </a:solidFill>
                <a:latin typeface="Assistant"/>
              </a:rPr>
              <a:t>Relu</a:t>
            </a:r>
            <a:endParaRPr lang="en-US" sz="2213" b="1" spc="-22" dirty="0">
              <a:solidFill>
                <a:srgbClr val="000000"/>
              </a:solidFill>
              <a:latin typeface="Assistant"/>
            </a:endParaRP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9B50063F-FBE7-2FD8-E369-95CD0F19D2BC}"/>
              </a:ext>
            </a:extLst>
          </p:cNvPr>
          <p:cNvSpPr txBox="1"/>
          <p:nvPr/>
        </p:nvSpPr>
        <p:spPr>
          <a:xfrm>
            <a:off x="2910840" y="5738027"/>
            <a:ext cx="3787282" cy="1436291"/>
          </a:xfrm>
          <a:prstGeom prst="rect">
            <a:avLst/>
          </a:prstGeom>
          <a:solidFill>
            <a:srgbClr val="731F7D"/>
          </a:solidFill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82"/>
              </a:lnSpc>
            </a:pPr>
            <a:r>
              <a:rPr lang="es-MX" sz="4294" dirty="0">
                <a:solidFill>
                  <a:schemeClr val="bg1"/>
                </a:solidFill>
                <a:latin typeface="Halant Medium"/>
              </a:rPr>
              <a:t>Output</a:t>
            </a:r>
          </a:p>
          <a:p>
            <a:pPr algn="ctr">
              <a:lnSpc>
                <a:spcPts val="5582"/>
              </a:lnSpc>
            </a:pPr>
            <a:r>
              <a:rPr lang="es-MX" sz="4294" dirty="0" err="1">
                <a:solidFill>
                  <a:schemeClr val="bg1"/>
                </a:solidFill>
                <a:latin typeface="Halant Medium"/>
              </a:rPr>
              <a:t>layer</a:t>
            </a:r>
            <a:endParaRPr lang="es-MX" sz="4294" dirty="0">
              <a:solidFill>
                <a:schemeClr val="bg1"/>
              </a:solidFill>
              <a:latin typeface="Halant Medium"/>
            </a:endParaRPr>
          </a:p>
        </p:txBody>
      </p:sp>
      <p:sp>
        <p:nvSpPr>
          <p:cNvPr id="21" name="TextBox 36">
            <a:extLst>
              <a:ext uri="{FF2B5EF4-FFF2-40B4-BE49-F238E27FC236}">
                <a16:creationId xmlns:a16="http://schemas.microsoft.com/office/drawing/2014/main" id="{DBA74B9C-F9AA-7961-EB2C-6B83F99364D5}"/>
              </a:ext>
            </a:extLst>
          </p:cNvPr>
          <p:cNvSpPr txBox="1"/>
          <p:nvPr/>
        </p:nvSpPr>
        <p:spPr>
          <a:xfrm>
            <a:off x="0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Montserrat "/>
              </a:rPr>
              <a:t>Logistic Regression Model</a:t>
            </a:r>
            <a:r>
              <a:rPr lang="en-US" sz="2000" dirty="0">
                <a:solidFill>
                  <a:schemeClr val="tx1"/>
                </a:solidFill>
                <a:latin typeface="Montserrat "/>
              </a:rPr>
              <a:t> </a:t>
            </a:r>
            <a:endParaRPr kumimoji="0" lang="en-US" sz="20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2" name="TextBox 38">
            <a:extLst>
              <a:ext uri="{FF2B5EF4-FFF2-40B4-BE49-F238E27FC236}">
                <a16:creationId xmlns:a16="http://schemas.microsoft.com/office/drawing/2014/main" id="{AD4BECD0-4EDD-2EA1-7F65-B1258A6939F9}"/>
              </a:ext>
            </a:extLst>
          </p:cNvPr>
          <p:cNvSpPr txBox="1"/>
          <p:nvPr/>
        </p:nvSpPr>
        <p:spPr>
          <a:xfrm>
            <a:off x="3752402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Preprocessing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3" name="TextBox 38">
            <a:extLst>
              <a:ext uri="{FF2B5EF4-FFF2-40B4-BE49-F238E27FC236}">
                <a16:creationId xmlns:a16="http://schemas.microsoft.com/office/drawing/2014/main" id="{7DA8D4C4-49FF-1666-40FE-05C4333F6EED}"/>
              </a:ext>
            </a:extLst>
          </p:cNvPr>
          <p:cNvSpPr txBox="1"/>
          <p:nvPr/>
        </p:nvSpPr>
        <p:spPr>
          <a:xfrm>
            <a:off x="3752401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4" name="TextBox 38">
            <a:extLst>
              <a:ext uri="{FF2B5EF4-FFF2-40B4-BE49-F238E27FC236}">
                <a16:creationId xmlns:a16="http://schemas.microsoft.com/office/drawing/2014/main" id="{6E3D79DC-7652-36F9-B299-BB006ACBC921}"/>
              </a:ext>
            </a:extLst>
          </p:cNvPr>
          <p:cNvSpPr txBox="1"/>
          <p:nvPr/>
        </p:nvSpPr>
        <p:spPr>
          <a:xfrm>
            <a:off x="3752400" y="778987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5" name="TextBox 36">
            <a:extLst>
              <a:ext uri="{FF2B5EF4-FFF2-40B4-BE49-F238E27FC236}">
                <a16:creationId xmlns:a16="http://schemas.microsoft.com/office/drawing/2014/main" id="{D416C74D-87E4-37DD-0E1F-399A68F6D34D}"/>
              </a:ext>
            </a:extLst>
          </p:cNvPr>
          <p:cNvSpPr txBox="1"/>
          <p:nvPr/>
        </p:nvSpPr>
        <p:spPr>
          <a:xfrm>
            <a:off x="6173398" y="0"/>
            <a:ext cx="3600000" cy="410369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>
                <a:latin typeface="Montserrat "/>
              </a:rPr>
              <a:t>Neural Networks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6" name="TextBox 38">
            <a:extLst>
              <a:ext uri="{FF2B5EF4-FFF2-40B4-BE49-F238E27FC236}">
                <a16:creationId xmlns:a16="http://schemas.microsoft.com/office/drawing/2014/main" id="{C560DE43-C829-C728-AB7E-F9C572D5701A}"/>
              </a:ext>
            </a:extLst>
          </p:cNvPr>
          <p:cNvSpPr txBox="1"/>
          <p:nvPr/>
        </p:nvSpPr>
        <p:spPr>
          <a:xfrm>
            <a:off x="9925800" y="1"/>
            <a:ext cx="1980000" cy="348813"/>
          </a:xfrm>
          <a:prstGeom prst="rect">
            <a:avLst/>
          </a:prstGeom>
          <a:solidFill>
            <a:srgbClr val="D9E0E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>
                <a:solidFill>
                  <a:schemeClr val="tx1"/>
                </a:solidFill>
                <a:latin typeface="Montserrat "/>
              </a:rPr>
              <a:t>NN Structure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7" name="TextBox 38">
            <a:extLst>
              <a:ext uri="{FF2B5EF4-FFF2-40B4-BE49-F238E27FC236}">
                <a16:creationId xmlns:a16="http://schemas.microsoft.com/office/drawing/2014/main" id="{3526593D-68DB-A977-0122-DB5EBDF27E82}"/>
              </a:ext>
            </a:extLst>
          </p:cNvPr>
          <p:cNvSpPr txBox="1"/>
          <p:nvPr/>
        </p:nvSpPr>
        <p:spPr>
          <a:xfrm>
            <a:off x="9925799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Compile &amp; Train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8" name="TextBox 38">
            <a:extLst>
              <a:ext uri="{FF2B5EF4-FFF2-40B4-BE49-F238E27FC236}">
                <a16:creationId xmlns:a16="http://schemas.microsoft.com/office/drawing/2014/main" id="{BDA9EEFC-5C4E-6CA1-9D5B-E5267EBF06FA}"/>
              </a:ext>
            </a:extLst>
          </p:cNvPr>
          <p:cNvSpPr txBox="1"/>
          <p:nvPr/>
        </p:nvSpPr>
        <p:spPr>
          <a:xfrm>
            <a:off x="9925798" y="778987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29" name="TextBox 36">
            <a:extLst>
              <a:ext uri="{FF2B5EF4-FFF2-40B4-BE49-F238E27FC236}">
                <a16:creationId xmlns:a16="http://schemas.microsoft.com/office/drawing/2014/main" id="{5A467CE9-6E14-0E2F-BA8B-26E8B1D7E3BA}"/>
              </a:ext>
            </a:extLst>
          </p:cNvPr>
          <p:cNvSpPr txBox="1"/>
          <p:nvPr/>
        </p:nvSpPr>
        <p:spPr>
          <a:xfrm>
            <a:off x="12345598" y="0"/>
            <a:ext cx="3600000" cy="4103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tserrat "/>
                <a:sym typeface="Helvetica Neue UltraLight"/>
              </a:rPr>
              <a:t>Random Forest Classifier</a:t>
            </a:r>
          </a:p>
        </p:txBody>
      </p:sp>
      <p:sp>
        <p:nvSpPr>
          <p:cNvPr id="30" name="TextBox 38">
            <a:extLst>
              <a:ext uri="{FF2B5EF4-FFF2-40B4-BE49-F238E27FC236}">
                <a16:creationId xmlns:a16="http://schemas.microsoft.com/office/drawing/2014/main" id="{17952DD2-D732-1C73-2190-2A8E39FC5D37}"/>
              </a:ext>
            </a:extLst>
          </p:cNvPr>
          <p:cNvSpPr txBox="1"/>
          <p:nvPr/>
        </p:nvSpPr>
        <p:spPr>
          <a:xfrm>
            <a:off x="16098000" y="1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Training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31" name="TextBox 38">
            <a:extLst>
              <a:ext uri="{FF2B5EF4-FFF2-40B4-BE49-F238E27FC236}">
                <a16:creationId xmlns:a16="http://schemas.microsoft.com/office/drawing/2014/main" id="{1D6758C0-110F-48DA-C46A-22759B8527B1}"/>
              </a:ext>
            </a:extLst>
          </p:cNvPr>
          <p:cNvSpPr txBox="1"/>
          <p:nvPr/>
        </p:nvSpPr>
        <p:spPr>
          <a:xfrm>
            <a:off x="16097999" y="389494"/>
            <a:ext cx="1980000" cy="348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Montserrat "/>
              </a:rPr>
              <a:t>Evaluation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ontserrat "/>
              <a:sym typeface="Helvetica Neue UltraLight"/>
            </a:endParaRP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EACE6948-194C-E26A-3A72-D7926A6E92F0}"/>
              </a:ext>
            </a:extLst>
          </p:cNvPr>
          <p:cNvSpPr/>
          <p:nvPr/>
        </p:nvSpPr>
        <p:spPr>
          <a:xfrm>
            <a:off x="257588" y="1791386"/>
            <a:ext cx="9706200" cy="533677"/>
          </a:xfrm>
          <a:prstGeom prst="rect">
            <a:avLst/>
          </a:prstGeom>
          <a:solidFill>
            <a:srgbClr val="731F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Halant Medium"/>
              </a:rPr>
              <a:t>3 Layers</a:t>
            </a:r>
          </a:p>
        </p:txBody>
      </p:sp>
      <p:sp>
        <p:nvSpPr>
          <p:cNvPr id="33" name="TextBox 6">
            <a:extLst>
              <a:ext uri="{FF2B5EF4-FFF2-40B4-BE49-F238E27FC236}">
                <a16:creationId xmlns:a16="http://schemas.microsoft.com/office/drawing/2014/main" id="{A06678A3-478F-4279-CB01-6FDCC9000620}"/>
              </a:ext>
            </a:extLst>
          </p:cNvPr>
          <p:cNvSpPr txBox="1"/>
          <p:nvPr/>
        </p:nvSpPr>
        <p:spPr>
          <a:xfrm>
            <a:off x="3882981" y="4275297"/>
            <a:ext cx="2224520" cy="7920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09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3" b="1" spc="-22" dirty="0">
                <a:solidFill>
                  <a:srgbClr val="000000"/>
                </a:solidFill>
                <a:latin typeface="Assistant"/>
              </a:rPr>
              <a:t>50 Neurons</a:t>
            </a:r>
          </a:p>
          <a:p>
            <a:pPr marL="342900" indent="-342900">
              <a:lnSpc>
                <a:spcPts val="309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3" b="1" spc="-22" dirty="0" err="1">
                <a:solidFill>
                  <a:srgbClr val="000000"/>
                </a:solidFill>
                <a:latin typeface="Assistant"/>
              </a:rPr>
              <a:t>Relu</a:t>
            </a:r>
            <a:endParaRPr lang="en-US" sz="2213" b="1" spc="-22" dirty="0">
              <a:solidFill>
                <a:srgbClr val="000000"/>
              </a:solidFill>
              <a:latin typeface="Assistant"/>
            </a:endParaRPr>
          </a:p>
        </p:txBody>
      </p:sp>
      <p:pic>
        <p:nvPicPr>
          <p:cNvPr id="34" name="Imagen 33">
            <a:extLst>
              <a:ext uri="{FF2B5EF4-FFF2-40B4-BE49-F238E27FC236}">
                <a16:creationId xmlns:a16="http://schemas.microsoft.com/office/drawing/2014/main" id="{884EEB47-B768-1FF8-DD14-224F54526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600" y="4838700"/>
            <a:ext cx="8762887" cy="5327165"/>
          </a:xfrm>
          <a:prstGeom prst="rect">
            <a:avLst/>
          </a:prstGeom>
        </p:spPr>
      </p:pic>
      <p:sp>
        <p:nvSpPr>
          <p:cNvPr id="35" name="TextBox 6">
            <a:extLst>
              <a:ext uri="{FF2B5EF4-FFF2-40B4-BE49-F238E27FC236}">
                <a16:creationId xmlns:a16="http://schemas.microsoft.com/office/drawing/2014/main" id="{820CE900-0EA5-789B-BF43-A2D5E3B0BBEA}"/>
              </a:ext>
            </a:extLst>
          </p:cNvPr>
          <p:cNvSpPr txBox="1"/>
          <p:nvPr/>
        </p:nvSpPr>
        <p:spPr>
          <a:xfrm>
            <a:off x="3779141" y="7845045"/>
            <a:ext cx="2224520" cy="7920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09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3" b="1" spc="-22" dirty="0">
                <a:solidFill>
                  <a:srgbClr val="000000"/>
                </a:solidFill>
                <a:latin typeface="Assistant"/>
              </a:rPr>
              <a:t>1 Neuron</a:t>
            </a:r>
          </a:p>
          <a:p>
            <a:pPr marL="342900" indent="-342900">
              <a:lnSpc>
                <a:spcPts val="309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3" b="1" spc="-22" dirty="0">
                <a:solidFill>
                  <a:srgbClr val="000000"/>
                </a:solidFill>
                <a:latin typeface="Assistant"/>
              </a:rPr>
              <a:t>Sigmoid</a:t>
            </a:r>
          </a:p>
        </p:txBody>
      </p:sp>
    </p:spTree>
    <p:extLst>
      <p:ext uri="{BB962C8B-B14F-4D97-AF65-F5344CB8AC3E}">
        <p14:creationId xmlns:p14="http://schemas.microsoft.com/office/powerpoint/2010/main" val="861242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559</Words>
  <Application>Microsoft Office PowerPoint</Application>
  <PresentationFormat>Personalizado</PresentationFormat>
  <Paragraphs>129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5" baseType="lpstr">
      <vt:lpstr>Calibri</vt:lpstr>
      <vt:lpstr>Montserrat </vt:lpstr>
      <vt:lpstr>Slack-Lato</vt:lpstr>
      <vt:lpstr>Halant Medium</vt:lpstr>
      <vt:lpstr>Arial</vt:lpstr>
      <vt:lpstr>Assistant</vt:lpstr>
      <vt:lpstr>HK Grotesk Medium</vt:lpstr>
      <vt:lpstr>HK Grotesk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CommunicationComparing performance of 3 models to predict wine quality based on physicochemical properties</dc:title>
  <dc:creator>Diego  Rodríguez</dc:creator>
  <cp:lastModifiedBy>Diego  Rodríguez</cp:lastModifiedBy>
  <cp:revision>10</cp:revision>
  <dcterms:created xsi:type="dcterms:W3CDTF">2006-08-16T00:00:00Z</dcterms:created>
  <dcterms:modified xsi:type="dcterms:W3CDTF">2023-09-01T06:33:56Z</dcterms:modified>
  <dc:identifier>DAFs-kOSj44</dc:identifier>
</cp:coreProperties>
</file>

<file path=docProps/thumbnail.jpeg>
</file>